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7" r:id="rId2"/>
    <p:sldId id="256" r:id="rId3"/>
    <p:sldId id="257" r:id="rId4"/>
    <p:sldId id="258" r:id="rId5"/>
    <p:sldId id="270" r:id="rId6"/>
    <p:sldId id="271" r:id="rId7"/>
    <p:sldId id="273" r:id="rId8"/>
    <p:sldId id="274" r:id="rId9"/>
    <p:sldId id="275" r:id="rId10"/>
    <p:sldId id="276" r:id="rId11"/>
    <p:sldId id="261" r:id="rId12"/>
    <p:sldId id="272" r:id="rId13"/>
    <p:sldId id="263" r:id="rId14"/>
    <p:sldId id="278" r:id="rId1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AF9"/>
    <a:srgbClr val="DE4B40"/>
    <a:srgbClr val="F6882E"/>
    <a:srgbClr val="7AA73F"/>
    <a:srgbClr val="95ADD7"/>
    <a:srgbClr val="3EA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34" autoAdjust="0"/>
  </p:normalViewPr>
  <p:slideViewPr>
    <p:cSldViewPr>
      <p:cViewPr>
        <p:scale>
          <a:sx n="100" d="100"/>
          <a:sy n="100" d="100"/>
        </p:scale>
        <p:origin x="1872" y="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1A31E-4649-40A0-9ACB-7A7BD37ED3E7}" type="datetimeFigureOut">
              <a:rPr lang="fr-FR" smtClean="0"/>
              <a:pPr/>
              <a:t>27/08/2016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6D637-D8AA-4010-A422-1B12C22DDCF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1854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6D637-D8AA-4010-A422-1B12C22DDCF4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489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6D637-D8AA-4010-A422-1B12C22DDCF4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830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27/08/2016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27/08/2016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27/08/2016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27/08/2016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27/08/2016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27/08/2016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27/08/2016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27/08/2016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27/08/2016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27/08/2016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27/08/2016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27/08/2016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age0001-03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8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1512048" y="1520139"/>
            <a:ext cx="5697474" cy="1595270"/>
            <a:chOff x="2202227" y="4000525"/>
            <a:chExt cx="6442015" cy="2400275"/>
          </a:xfrm>
        </p:grpSpPr>
        <p:sp>
          <p:nvSpPr>
            <p:cNvPr id="4" name="Rectangle 3"/>
            <p:cNvSpPr/>
            <p:nvPr/>
          </p:nvSpPr>
          <p:spPr>
            <a:xfrm>
              <a:off x="4572000" y="5226021"/>
              <a:ext cx="1625600" cy="1174779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100" b="1" dirty="0"/>
                <a:t>ALGO</a:t>
              </a:r>
              <a:endParaRPr lang="fr-FR" sz="1350" b="1" dirty="0"/>
            </a:p>
          </p:txBody>
        </p:sp>
        <p:grpSp>
          <p:nvGrpSpPr>
            <p:cNvPr id="5" name="Groupe 4"/>
            <p:cNvGrpSpPr/>
            <p:nvPr/>
          </p:nvGrpSpPr>
          <p:grpSpPr>
            <a:xfrm>
              <a:off x="2459448" y="5628743"/>
              <a:ext cx="2112552" cy="451510"/>
              <a:chOff x="2478159" y="5415500"/>
              <a:chExt cx="2112552" cy="451510"/>
            </a:xfrm>
          </p:grpSpPr>
          <p:cxnSp>
            <p:nvCxnSpPr>
              <p:cNvPr id="6" name="Connecteur droit avec flèche 5"/>
              <p:cNvCxnSpPr>
                <a:endCxn id="4" idx="1"/>
              </p:cNvCxnSpPr>
              <p:nvPr/>
            </p:nvCxnSpPr>
            <p:spPr>
              <a:xfrm>
                <a:off x="3575210" y="5600167"/>
                <a:ext cx="1015501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ZoneTexte 6"/>
              <p:cNvSpPr txBox="1"/>
              <p:nvPr/>
            </p:nvSpPr>
            <p:spPr>
              <a:xfrm>
                <a:off x="2478159" y="5415500"/>
                <a:ext cx="1192976" cy="451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350" dirty="0"/>
                  <a:t>Jeu de tuiles</a:t>
                </a:r>
              </a:p>
            </p:txBody>
          </p:sp>
        </p:grpSp>
        <p:cxnSp>
          <p:nvCxnSpPr>
            <p:cNvPr id="8" name="Connecteur droit avec flèche 7"/>
            <p:cNvCxnSpPr>
              <a:stCxn id="4" idx="3"/>
              <a:endCxn id="9" idx="1"/>
            </p:cNvCxnSpPr>
            <p:nvPr/>
          </p:nvCxnSpPr>
          <p:spPr>
            <a:xfrm>
              <a:off x="6197600" y="5813411"/>
              <a:ext cx="1084235" cy="588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7281836" y="5490245"/>
              <a:ext cx="1362406" cy="764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b="1" dirty="0"/>
                <a:t>OUI </a:t>
              </a:r>
              <a:r>
                <a:rPr lang="fr-FR" sz="1350" dirty="0"/>
                <a:t>(jeu pave)</a:t>
              </a:r>
            </a:p>
            <a:p>
              <a:r>
                <a:rPr lang="fr-FR" sz="1350" b="1" dirty="0"/>
                <a:t>NON </a:t>
              </a:r>
              <a:r>
                <a:rPr lang="fr-FR" sz="1350" dirty="0"/>
                <a:t>(sinon)</a:t>
              </a:r>
              <a:endParaRPr lang="fr-FR" sz="1350" b="1" dirty="0"/>
            </a:p>
          </p:txBody>
        </p:sp>
        <p:cxnSp>
          <p:nvCxnSpPr>
            <p:cNvPr id="10" name="Connecteur : en arc 9"/>
            <p:cNvCxnSpPr>
              <a:stCxn id="4" idx="0"/>
              <a:endCxn id="11" idx="2"/>
            </p:cNvCxnSpPr>
            <p:nvPr/>
          </p:nvCxnSpPr>
          <p:spPr>
            <a:xfrm rot="16200000" flipV="1">
              <a:off x="4903381" y="4744601"/>
              <a:ext cx="572106" cy="390733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3973369" y="4000525"/>
              <a:ext cx="2041396" cy="65339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Jeu de tuiles</a:t>
              </a:r>
            </a:p>
          </p:txBody>
        </p:sp>
        <p:grpSp>
          <p:nvGrpSpPr>
            <p:cNvPr id="12" name="Groupe 11"/>
            <p:cNvGrpSpPr/>
            <p:nvPr/>
          </p:nvGrpSpPr>
          <p:grpSpPr>
            <a:xfrm>
              <a:off x="2202227" y="4142553"/>
              <a:ext cx="1785625" cy="451510"/>
              <a:chOff x="2186779" y="5395932"/>
              <a:chExt cx="2403932" cy="451510"/>
            </a:xfrm>
          </p:grpSpPr>
          <p:cxnSp>
            <p:nvCxnSpPr>
              <p:cNvPr id="13" name="Connecteur droit avec flèche 12"/>
              <p:cNvCxnSpPr/>
              <p:nvPr/>
            </p:nvCxnSpPr>
            <p:spPr>
              <a:xfrm>
                <a:off x="3575210" y="5600167"/>
                <a:ext cx="1015501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ZoneTexte 13"/>
              <p:cNvSpPr txBox="1"/>
              <p:nvPr/>
            </p:nvSpPr>
            <p:spPr>
              <a:xfrm>
                <a:off x="2186779" y="5395932"/>
                <a:ext cx="1606067" cy="451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350" dirty="0"/>
                  <a:t>Jeu de tuiles</a:t>
                </a:r>
              </a:p>
            </p:txBody>
          </p:sp>
        </p:grpSp>
        <p:cxnSp>
          <p:nvCxnSpPr>
            <p:cNvPr id="15" name="Connecteur droit avec flèche 14"/>
            <p:cNvCxnSpPr>
              <a:endCxn id="16" idx="1"/>
            </p:cNvCxnSpPr>
            <p:nvPr/>
          </p:nvCxnSpPr>
          <p:spPr>
            <a:xfrm>
              <a:off x="6030264" y="4331439"/>
              <a:ext cx="1084235" cy="588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7114500" y="4008269"/>
              <a:ext cx="1362406" cy="764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b="1" dirty="0"/>
                <a:t>OUI </a:t>
              </a:r>
              <a:r>
                <a:rPr lang="fr-FR" sz="1350" dirty="0"/>
                <a:t>(jeu pave)</a:t>
              </a:r>
            </a:p>
            <a:p>
              <a:r>
                <a:rPr lang="fr-FR" sz="1350" b="1" dirty="0"/>
                <a:t>NON </a:t>
              </a:r>
              <a:r>
                <a:rPr lang="fr-FR" sz="1350" dirty="0"/>
                <a:t>(sinon)</a:t>
              </a:r>
              <a:endParaRPr lang="fr-FR" sz="1350" b="1" dirty="0"/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80628" y="930351"/>
            <a:ext cx="4639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gency FB" panose="020B0503020202020204" pitchFamily="34" charset="0"/>
              </a:rPr>
              <a:t>Création d’un paradoxe ; preuve par l’absurde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258894" y="3384356"/>
            <a:ext cx="978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Entrée : </a:t>
            </a:r>
            <a:endParaRPr lang="fr-FR" sz="1350" b="1" dirty="0"/>
          </a:p>
        </p:txBody>
      </p:sp>
      <p:grpSp>
        <p:nvGrpSpPr>
          <p:cNvPr id="37" name="Groupe 36"/>
          <p:cNvGrpSpPr/>
          <p:nvPr/>
        </p:nvGrpSpPr>
        <p:grpSpPr>
          <a:xfrm>
            <a:off x="80628" y="3161575"/>
            <a:ext cx="1026115" cy="2740340"/>
            <a:chOff x="107504" y="3072433"/>
            <a:chExt cx="1368153" cy="3653786"/>
          </a:xfrm>
        </p:grpSpPr>
        <p:sp>
          <p:nvSpPr>
            <p:cNvPr id="38" name="Rectangle 37"/>
            <p:cNvSpPr/>
            <p:nvPr/>
          </p:nvSpPr>
          <p:spPr>
            <a:xfrm>
              <a:off x="107504" y="5940401"/>
              <a:ext cx="857256" cy="785818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7504" y="4500570"/>
              <a:ext cx="216024" cy="1357322"/>
            </a:xfrm>
            <a:prstGeom prst="rect">
              <a:avLst/>
            </a:prstGeom>
            <a:solidFill>
              <a:srgbClr val="F688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7504" y="3792976"/>
              <a:ext cx="648072" cy="6250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065665" y="6286521"/>
              <a:ext cx="409992" cy="43969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28246" y="5286388"/>
              <a:ext cx="536514" cy="571504"/>
            </a:xfrm>
            <a:prstGeom prst="rect">
              <a:avLst/>
            </a:prstGeom>
            <a:solidFill>
              <a:srgbClr val="DE4B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24352" y="4500569"/>
              <a:ext cx="763272" cy="732239"/>
            </a:xfrm>
            <a:prstGeom prst="rect">
              <a:avLst/>
            </a:prstGeom>
            <a:solidFill>
              <a:srgbClr val="7AA7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065665" y="5286388"/>
              <a:ext cx="265975" cy="892975"/>
            </a:xfrm>
            <a:prstGeom prst="rect">
              <a:avLst/>
            </a:prstGeom>
            <a:solidFill>
              <a:srgbClr val="F688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5" name="Rectangle 44"/>
            <p:cNvSpPr/>
            <p:nvPr/>
          </p:nvSpPr>
          <p:spPr>
            <a:xfrm rot="16200000">
              <a:off x="-106810" y="3286747"/>
              <a:ext cx="642942" cy="214314"/>
            </a:xfrm>
            <a:prstGeom prst="rect">
              <a:avLst/>
            </a:prstGeom>
            <a:solidFill>
              <a:srgbClr val="DE4B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grpSp>
        <p:nvGrpSpPr>
          <p:cNvPr id="46" name="Groupe 45"/>
          <p:cNvGrpSpPr/>
          <p:nvPr/>
        </p:nvGrpSpPr>
        <p:grpSpPr>
          <a:xfrm>
            <a:off x="7863537" y="972692"/>
            <a:ext cx="1178727" cy="4929222"/>
            <a:chOff x="7429520" y="142852"/>
            <a:chExt cx="1571636" cy="6572296"/>
          </a:xfrm>
        </p:grpSpPr>
        <p:sp>
          <p:nvSpPr>
            <p:cNvPr id="47" name="Rectangle 46"/>
            <p:cNvSpPr/>
            <p:nvPr/>
          </p:nvSpPr>
          <p:spPr>
            <a:xfrm>
              <a:off x="8143900" y="142852"/>
              <a:ext cx="857256" cy="785818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429520" y="142852"/>
              <a:ext cx="642942" cy="642942"/>
            </a:xfrm>
            <a:prstGeom prst="rect">
              <a:avLst/>
            </a:prstGeom>
            <a:solidFill>
              <a:srgbClr val="F688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572528" y="1000108"/>
              <a:ext cx="428628" cy="428628"/>
            </a:xfrm>
            <a:prstGeom prst="rect">
              <a:avLst/>
            </a:prstGeom>
            <a:solidFill>
              <a:srgbClr val="DE4B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8358214" y="1000108"/>
              <a:ext cx="142876" cy="42862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858148" y="1000108"/>
              <a:ext cx="428628" cy="428628"/>
            </a:xfrm>
            <a:prstGeom prst="rect">
              <a:avLst/>
            </a:prstGeom>
            <a:solidFill>
              <a:srgbClr val="7AA7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215338" y="5857892"/>
              <a:ext cx="428628" cy="428628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715404" y="5857892"/>
              <a:ext cx="285720" cy="857256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8215338" y="5286388"/>
              <a:ext cx="785818" cy="500066"/>
            </a:xfrm>
            <a:prstGeom prst="rect">
              <a:avLst/>
            </a:prstGeom>
            <a:solidFill>
              <a:srgbClr val="7AA7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001024" y="4143380"/>
              <a:ext cx="642942" cy="214314"/>
            </a:xfrm>
            <a:prstGeom prst="rect">
              <a:avLst/>
            </a:prstGeom>
            <a:solidFill>
              <a:srgbClr val="DE4B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215338" y="4429132"/>
              <a:ext cx="785818" cy="78581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715404" y="3357562"/>
              <a:ext cx="285752" cy="1000132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858148" y="857232"/>
              <a:ext cx="214314" cy="71438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858148" y="3357562"/>
              <a:ext cx="785818" cy="714380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929586" y="1928802"/>
              <a:ext cx="214314" cy="357190"/>
            </a:xfrm>
            <a:prstGeom prst="rect">
              <a:avLst/>
            </a:prstGeom>
            <a:solidFill>
              <a:srgbClr val="7AA7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8072462" y="2357430"/>
              <a:ext cx="928694" cy="928694"/>
            </a:xfrm>
            <a:prstGeom prst="rect">
              <a:avLst/>
            </a:prstGeom>
            <a:solidFill>
              <a:srgbClr val="7AA7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786710" y="1500174"/>
              <a:ext cx="357190" cy="35719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8215338" y="1500174"/>
              <a:ext cx="785818" cy="785818"/>
            </a:xfrm>
            <a:prstGeom prst="rect">
              <a:avLst/>
            </a:prstGeom>
            <a:solidFill>
              <a:srgbClr val="F688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sp>
        <p:nvSpPr>
          <p:cNvPr id="64" name="Rectangle 63"/>
          <p:cNvSpPr/>
          <p:nvPr/>
        </p:nvSpPr>
        <p:spPr>
          <a:xfrm>
            <a:off x="1092880" y="3365335"/>
            <a:ext cx="1390888" cy="416925"/>
          </a:xfrm>
          <a:prstGeom prst="rect">
            <a:avLst/>
          </a:prstGeom>
          <a:solidFill>
            <a:srgbClr val="3EAAD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Jeu de tuiles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674568" y="3932313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Si </a:t>
            </a:r>
          </a:p>
        </p:txBody>
      </p:sp>
      <p:sp>
        <p:nvSpPr>
          <p:cNvPr id="67" name="Rectangle 66"/>
          <p:cNvSpPr/>
          <p:nvPr/>
        </p:nvSpPr>
        <p:spPr>
          <a:xfrm>
            <a:off x="964261" y="3872639"/>
            <a:ext cx="1403063" cy="416925"/>
          </a:xfrm>
          <a:prstGeom prst="rect">
            <a:avLst/>
          </a:prstGeom>
          <a:solidFill>
            <a:srgbClr val="3EAAD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Jeu de tuiles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2266865" y="3907976"/>
            <a:ext cx="630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pave</a:t>
            </a:r>
          </a:p>
        </p:txBody>
      </p:sp>
      <p:sp>
        <p:nvSpPr>
          <p:cNvPr id="69" name="Flèche : droite 68"/>
          <p:cNvSpPr/>
          <p:nvPr/>
        </p:nvSpPr>
        <p:spPr>
          <a:xfrm>
            <a:off x="2806422" y="3907976"/>
            <a:ext cx="733806" cy="363474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70" name="Rectangle 69"/>
          <p:cNvSpPr/>
          <p:nvPr/>
        </p:nvSpPr>
        <p:spPr>
          <a:xfrm>
            <a:off x="3599980" y="3869511"/>
            <a:ext cx="1098149" cy="38471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100" b="1" dirty="0"/>
              <a:t>ALGO</a:t>
            </a:r>
            <a:endParaRPr lang="fr-FR" sz="1350" b="1" dirty="0"/>
          </a:p>
        </p:txBody>
      </p:sp>
      <p:sp>
        <p:nvSpPr>
          <p:cNvPr id="71" name="ZoneTexte 70"/>
          <p:cNvSpPr txBox="1"/>
          <p:nvPr/>
        </p:nvSpPr>
        <p:spPr>
          <a:xfrm>
            <a:off x="4698129" y="3906200"/>
            <a:ext cx="130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renvoie </a:t>
            </a:r>
            <a:r>
              <a:rPr lang="fr-FR" b="1" dirty="0"/>
              <a:t>OUI</a:t>
            </a:r>
            <a:endParaRPr lang="fr-FR" dirty="0"/>
          </a:p>
        </p:txBody>
      </p:sp>
      <p:sp>
        <p:nvSpPr>
          <p:cNvPr id="72" name="Rectangle 71"/>
          <p:cNvSpPr/>
          <p:nvPr/>
        </p:nvSpPr>
        <p:spPr>
          <a:xfrm>
            <a:off x="3592381" y="4333935"/>
            <a:ext cx="1339659" cy="416925"/>
          </a:xfrm>
          <a:prstGeom prst="rect">
            <a:avLst/>
          </a:prstGeom>
          <a:solidFill>
            <a:srgbClr val="3EAAD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Jeu de tuiles</a:t>
            </a:r>
          </a:p>
        </p:txBody>
      </p:sp>
      <p:sp>
        <p:nvSpPr>
          <p:cNvPr id="73" name="ZoneTexte 72"/>
          <p:cNvSpPr txBox="1"/>
          <p:nvPr/>
        </p:nvSpPr>
        <p:spPr>
          <a:xfrm>
            <a:off x="4890497" y="4387543"/>
            <a:ext cx="276088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/>
              <a:t>renvoie rien : il pave donc boucle</a:t>
            </a:r>
          </a:p>
        </p:txBody>
      </p:sp>
      <p:sp>
        <p:nvSpPr>
          <p:cNvPr id="96" name="Rectangle 95"/>
          <p:cNvSpPr/>
          <p:nvPr/>
        </p:nvSpPr>
        <p:spPr>
          <a:xfrm>
            <a:off x="3097949" y="1545728"/>
            <a:ext cx="1805460" cy="43425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Jeu de tuiles</a:t>
            </a:r>
          </a:p>
        </p:txBody>
      </p:sp>
      <p:sp>
        <p:nvSpPr>
          <p:cNvPr id="97" name="Rectangle 96"/>
          <p:cNvSpPr/>
          <p:nvPr/>
        </p:nvSpPr>
        <p:spPr>
          <a:xfrm>
            <a:off x="3078489" y="1529234"/>
            <a:ext cx="1805460" cy="434256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Jeu de tuiles</a:t>
            </a:r>
          </a:p>
        </p:txBody>
      </p:sp>
      <p:sp>
        <p:nvSpPr>
          <p:cNvPr id="98" name="ZoneTexte 97"/>
          <p:cNvSpPr txBox="1"/>
          <p:nvPr/>
        </p:nvSpPr>
        <p:spPr>
          <a:xfrm>
            <a:off x="998730" y="4916049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Si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1288423" y="4856375"/>
            <a:ext cx="1421375" cy="416925"/>
          </a:xfrm>
          <a:prstGeom prst="rect">
            <a:avLst/>
          </a:prstGeom>
          <a:solidFill>
            <a:srgbClr val="3EAAD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Jeu de tuiles</a:t>
            </a:r>
          </a:p>
        </p:txBody>
      </p:sp>
      <p:sp>
        <p:nvSpPr>
          <p:cNvPr id="100" name="ZoneTexte 99"/>
          <p:cNvSpPr txBox="1"/>
          <p:nvPr/>
        </p:nvSpPr>
        <p:spPr>
          <a:xfrm>
            <a:off x="2591028" y="4891712"/>
            <a:ext cx="100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pave pas</a:t>
            </a:r>
          </a:p>
        </p:txBody>
      </p:sp>
      <p:sp>
        <p:nvSpPr>
          <p:cNvPr id="101" name="Flèche : droite 100"/>
          <p:cNvSpPr/>
          <p:nvPr/>
        </p:nvSpPr>
        <p:spPr>
          <a:xfrm>
            <a:off x="3493694" y="4891712"/>
            <a:ext cx="733806" cy="363474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2" name="Rectangle 101"/>
          <p:cNvSpPr/>
          <p:nvPr/>
        </p:nvSpPr>
        <p:spPr>
          <a:xfrm>
            <a:off x="4287252" y="4853247"/>
            <a:ext cx="1098149" cy="38471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100" b="1" dirty="0"/>
              <a:t>ALGO</a:t>
            </a:r>
            <a:endParaRPr lang="fr-FR" sz="1350" b="1" dirty="0"/>
          </a:p>
        </p:txBody>
      </p:sp>
      <p:sp>
        <p:nvSpPr>
          <p:cNvPr id="103" name="ZoneTexte 102"/>
          <p:cNvSpPr txBox="1"/>
          <p:nvPr/>
        </p:nvSpPr>
        <p:spPr>
          <a:xfrm>
            <a:off x="5385401" y="4889936"/>
            <a:ext cx="1400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renvoie </a:t>
            </a:r>
            <a:r>
              <a:rPr lang="fr-FR" b="1" dirty="0"/>
              <a:t>NON</a:t>
            </a:r>
            <a:endParaRPr lang="fr-FR" dirty="0"/>
          </a:p>
        </p:txBody>
      </p:sp>
      <p:sp>
        <p:nvSpPr>
          <p:cNvPr id="104" name="Rectangle 103"/>
          <p:cNvSpPr/>
          <p:nvPr/>
        </p:nvSpPr>
        <p:spPr>
          <a:xfrm>
            <a:off x="4211960" y="5317671"/>
            <a:ext cx="1372467" cy="416925"/>
          </a:xfrm>
          <a:prstGeom prst="rect">
            <a:avLst/>
          </a:prstGeom>
          <a:solidFill>
            <a:srgbClr val="3EAAD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Jeu de tuiles</a:t>
            </a:r>
          </a:p>
        </p:txBody>
      </p:sp>
      <p:sp>
        <p:nvSpPr>
          <p:cNvPr id="105" name="ZoneTexte 104"/>
          <p:cNvSpPr txBox="1"/>
          <p:nvPr/>
        </p:nvSpPr>
        <p:spPr>
          <a:xfrm>
            <a:off x="5577768" y="5371279"/>
            <a:ext cx="16671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/>
              <a:t>boucle (donc pave)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5015928" y="2334627"/>
            <a:ext cx="451633" cy="780782"/>
          </a:xfrm>
          <a:prstGeom prst="rect">
            <a:avLst/>
          </a:prstGeom>
          <a:solidFill>
            <a:srgbClr val="DE4B4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108" name="Connecteur droit 107"/>
          <p:cNvCxnSpPr/>
          <p:nvPr/>
        </p:nvCxnSpPr>
        <p:spPr>
          <a:xfrm>
            <a:off x="6046035" y="2860113"/>
            <a:ext cx="859246" cy="0"/>
          </a:xfrm>
          <a:prstGeom prst="line">
            <a:avLst/>
          </a:prstGeom>
          <a:ln w="57150">
            <a:solidFill>
              <a:srgbClr val="DE4B4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1" name="ZoneTexte 110"/>
          <p:cNvSpPr txBox="1"/>
          <p:nvPr/>
        </p:nvSpPr>
        <p:spPr>
          <a:xfrm>
            <a:off x="6864111" y="2725016"/>
            <a:ext cx="7008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sym typeface="Wingdings" panose="05000000000000000000" pitchFamily="2" charset="2"/>
              </a:rPr>
              <a:t> </a:t>
            </a:r>
            <a:r>
              <a:rPr lang="fr-FR" sz="1350" dirty="0"/>
              <a:t>Boucle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6737551" y="4853246"/>
            <a:ext cx="272850" cy="427080"/>
          </a:xfrm>
          <a:prstGeom prst="rect">
            <a:avLst/>
          </a:prstGeom>
          <a:solidFill>
            <a:srgbClr val="DE4B4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14" name="ZoneTexte 113"/>
          <p:cNvSpPr txBox="1"/>
          <p:nvPr/>
        </p:nvSpPr>
        <p:spPr>
          <a:xfrm>
            <a:off x="7038667" y="4872479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Boucle</a:t>
            </a:r>
            <a:endParaRPr lang="fr-FR" sz="1350" dirty="0"/>
          </a:p>
        </p:txBody>
      </p:sp>
    </p:spTree>
    <p:extLst>
      <p:ext uri="{BB962C8B-B14F-4D97-AF65-F5344CB8AC3E}">
        <p14:creationId xmlns:p14="http://schemas.microsoft.com/office/powerpoint/2010/main" val="201854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EAADA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64" grpId="0" animBg="1"/>
      <p:bldP spid="66" grpId="0"/>
      <p:bldP spid="67" grpId="0" animBg="1"/>
      <p:bldP spid="68" grpId="0"/>
      <p:bldP spid="69" grpId="0" animBg="1"/>
      <p:bldP spid="70" grpId="0" animBg="1"/>
      <p:bldP spid="71" grpId="0"/>
      <p:bldP spid="72" grpId="0" animBg="1"/>
      <p:bldP spid="73" grpId="0"/>
      <p:bldP spid="98" grpId="0"/>
      <p:bldP spid="99" grpId="0" animBg="1"/>
      <p:bldP spid="100" grpId="0"/>
      <p:bldP spid="101" grpId="0" animBg="1"/>
      <p:bldP spid="102" grpId="0" animBg="1"/>
      <p:bldP spid="103" grpId="0"/>
      <p:bldP spid="104" grpId="0" animBg="1"/>
      <p:bldP spid="105" grpId="0"/>
      <p:bldP spid="106" grpId="0" animBg="1"/>
      <p:bldP spid="111" grpId="0"/>
      <p:bldP spid="1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7504" y="97468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Agency FB" panose="020B0503020202020204" pitchFamily="34" charset="0"/>
              </a:rPr>
              <a:t>Conclusion :</a:t>
            </a:r>
            <a:endParaRPr lang="fr-FR" sz="3200" dirty="0">
              <a:latin typeface="Agency FB" panose="020B0503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43900" y="142852"/>
            <a:ext cx="857256" cy="78581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7429520" y="142852"/>
            <a:ext cx="642942" cy="642942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8572528" y="1000108"/>
            <a:ext cx="428628" cy="428628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8358214" y="1000108"/>
            <a:ext cx="142876" cy="42862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7858148" y="1000108"/>
            <a:ext cx="428628" cy="428628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215338" y="5857892"/>
            <a:ext cx="428628" cy="42862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8715404" y="5857892"/>
            <a:ext cx="285720" cy="857256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8215338" y="5286388"/>
            <a:ext cx="785818" cy="500066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001024" y="4143380"/>
            <a:ext cx="642942" cy="214314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215338" y="4429132"/>
            <a:ext cx="785818" cy="78581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8715404" y="3357562"/>
            <a:ext cx="285752" cy="1000132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7858148" y="857232"/>
            <a:ext cx="214314" cy="7143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7929586" y="1928802"/>
            <a:ext cx="214314" cy="357190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7786710" y="1500174"/>
            <a:ext cx="357190" cy="35719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8215338" y="1500174"/>
            <a:ext cx="785818" cy="785818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107504" y="5940401"/>
            <a:ext cx="857256" cy="78581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107504" y="4500570"/>
            <a:ext cx="216024" cy="1357322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1065665" y="6286521"/>
            <a:ext cx="409992" cy="43969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428246" y="5286388"/>
            <a:ext cx="536514" cy="571504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424352" y="4500569"/>
            <a:ext cx="763272" cy="732239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1065665" y="5286388"/>
            <a:ext cx="265975" cy="892975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 rot="16200000">
            <a:off x="-106810" y="3286747"/>
            <a:ext cx="642942" cy="214314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456889" y="8090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Etant donné un nombre fini de tuiles de Wang, peut-on trouver un pavage valide du quadrillage infini 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072462" y="2357430"/>
            <a:ext cx="928694" cy="928694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7858148" y="3357562"/>
            <a:ext cx="785818" cy="714380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07504" y="3792976"/>
            <a:ext cx="648072" cy="62508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639537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179512" y="3375420"/>
            <a:ext cx="2475174" cy="1565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07504" y="97468"/>
            <a:ext cx="1874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Agency FB" panose="020B0503020202020204" pitchFamily="34" charset="0"/>
              </a:rPr>
              <a:t>Perspectives</a:t>
            </a:r>
            <a:endParaRPr lang="fr-FR" sz="3200" dirty="0">
              <a:latin typeface="Agency FB" panose="020B0503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43900" y="142852"/>
            <a:ext cx="857256" cy="78581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7429520" y="142852"/>
            <a:ext cx="642942" cy="642942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8572528" y="1000108"/>
            <a:ext cx="428628" cy="428628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8358214" y="1000108"/>
            <a:ext cx="142876" cy="42862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7858148" y="1000108"/>
            <a:ext cx="428628" cy="428628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215338" y="5857892"/>
            <a:ext cx="428628" cy="42862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8715404" y="5857892"/>
            <a:ext cx="285720" cy="857256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8215338" y="5286388"/>
            <a:ext cx="785818" cy="500066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001024" y="4143380"/>
            <a:ext cx="642942" cy="214314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215338" y="4429132"/>
            <a:ext cx="785818" cy="78581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8715404" y="3357562"/>
            <a:ext cx="285752" cy="1000132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7858148" y="857232"/>
            <a:ext cx="214314" cy="7143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7858148" y="3357562"/>
            <a:ext cx="785818" cy="714380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7929586" y="1928802"/>
            <a:ext cx="214314" cy="357190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8072462" y="2357430"/>
            <a:ext cx="928694" cy="928694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7786710" y="1500174"/>
            <a:ext cx="357190" cy="35719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8215338" y="1500174"/>
            <a:ext cx="785818" cy="785818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107504" y="5940401"/>
            <a:ext cx="857256" cy="78581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107504" y="4500570"/>
            <a:ext cx="216024" cy="1357322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07504" y="3792976"/>
            <a:ext cx="648072" cy="62508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1065665" y="6286521"/>
            <a:ext cx="409992" cy="43969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428246" y="5286388"/>
            <a:ext cx="536514" cy="571504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424352" y="4500569"/>
            <a:ext cx="763272" cy="732239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1065665" y="5286388"/>
            <a:ext cx="265975" cy="892975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 rot="16200000">
            <a:off x="-106810" y="3286747"/>
            <a:ext cx="642942" cy="214314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187624" y="1876615"/>
            <a:ext cx="6559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-Travailler sur des pavages de </a:t>
            </a:r>
            <a:r>
              <a:rPr lang="fr-FR" dirty="0"/>
              <a:t>W</a:t>
            </a:r>
            <a:r>
              <a:rPr lang="fr-FR" dirty="0" smtClean="0"/>
              <a:t>ang à n dimensions.</a:t>
            </a:r>
            <a:endParaRPr lang="fr-FR" dirty="0" smtClean="0">
              <a:latin typeface="Calibri" panose="020F0502020204030204" pitchFamily="34" charset="0"/>
            </a:endParaRPr>
          </a:p>
          <a:p>
            <a:endParaRPr lang="fr-FR" dirty="0">
              <a:latin typeface="Calibri" panose="020F0502020204030204" pitchFamily="34" charset="0"/>
            </a:endParaRPr>
          </a:p>
          <a:p>
            <a:r>
              <a:rPr lang="fr-FR" dirty="0" smtClean="0"/>
              <a:t>-Trouver un outil permettant de symboliser les tuiles de Wang en 2D.</a:t>
            </a:r>
          </a:p>
          <a:p>
            <a:endParaRPr lang="fr-FR" dirty="0" smtClean="0"/>
          </a:p>
          <a:p>
            <a:r>
              <a:rPr lang="fr-FR" dirty="0" smtClean="0"/>
              <a:t>-Trouver une démonstration rigoureuse permettant d’affirmer qu’on peut paver un plan d’une seule manière avec le puzzle de Robinson, position par rapport à l’origine mise à part.</a:t>
            </a:r>
          </a:p>
        </p:txBody>
      </p:sp>
    </p:spTree>
    <p:extLst>
      <p:ext uri="{BB962C8B-B14F-4D97-AF65-F5344CB8AC3E}">
        <p14:creationId xmlns:p14="http://schemas.microsoft.com/office/powerpoint/2010/main" val="23045417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7504" y="97468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Agency FB" panose="020B0503020202020204" pitchFamily="34" charset="0"/>
              </a:rPr>
              <a:t>Remerciements : </a:t>
            </a:r>
            <a:endParaRPr lang="fr-FR" sz="3200" dirty="0">
              <a:latin typeface="Agency FB" panose="020B0503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43900" y="142852"/>
            <a:ext cx="857256" cy="78581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7429520" y="142852"/>
            <a:ext cx="642942" cy="642942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8572528" y="1000108"/>
            <a:ext cx="428628" cy="428628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8358214" y="1000108"/>
            <a:ext cx="142876" cy="42862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7858148" y="1000108"/>
            <a:ext cx="428628" cy="428628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215338" y="5857892"/>
            <a:ext cx="428628" cy="42862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8715404" y="5857892"/>
            <a:ext cx="285720" cy="857256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8215338" y="5286388"/>
            <a:ext cx="785818" cy="500066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001024" y="4143380"/>
            <a:ext cx="642942" cy="214314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215338" y="4429132"/>
            <a:ext cx="785818" cy="78581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8715404" y="3357562"/>
            <a:ext cx="285752" cy="1000132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7858148" y="857232"/>
            <a:ext cx="214314" cy="7143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7858148" y="3357562"/>
            <a:ext cx="785818" cy="714380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7929586" y="1928802"/>
            <a:ext cx="214314" cy="357190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8072462" y="2357430"/>
            <a:ext cx="928694" cy="928694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7786710" y="1500174"/>
            <a:ext cx="357190" cy="35719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8215338" y="1500174"/>
            <a:ext cx="785818" cy="785818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107504" y="5940401"/>
            <a:ext cx="857256" cy="78581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107504" y="4500570"/>
            <a:ext cx="216024" cy="1357322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07504" y="3792976"/>
            <a:ext cx="648072" cy="62508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1065665" y="6286521"/>
            <a:ext cx="409992" cy="43969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428246" y="5286388"/>
            <a:ext cx="536514" cy="571504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424352" y="4500569"/>
            <a:ext cx="763272" cy="732239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1065665" y="5286388"/>
            <a:ext cx="265975" cy="892975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 rot="16200000">
            <a:off x="-106810" y="3286747"/>
            <a:ext cx="642942" cy="214314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>
            <a:off x="107504" y="513623"/>
            <a:ext cx="1562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Fin de l’exposé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96503" y="1928802"/>
            <a:ext cx="491121" cy="89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1187624" y="1572258"/>
            <a:ext cx="1661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Agency FB" panose="020B0503020202020204" pitchFamily="34" charset="0"/>
              </a:rPr>
              <a:t>Encadrants : </a:t>
            </a:r>
            <a:endParaRPr lang="fr-FR" sz="2800" dirty="0">
              <a:latin typeface="Agency FB" panose="020B0503020202020204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992799" y="1967723"/>
            <a:ext cx="2366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-Mr.  Simon 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</a:rPr>
              <a:t>Gurel</a:t>
            </a:r>
            <a:endParaRPr lang="fr-FR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-Mr. Elie 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Chahine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1187624" y="2941031"/>
            <a:ext cx="2419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Agency FB" panose="020B0503020202020204" pitchFamily="34" charset="0"/>
              </a:rPr>
              <a:t>Notre chercheuse : </a:t>
            </a:r>
            <a:endParaRPr lang="fr-FR" sz="2800" dirty="0">
              <a:latin typeface="Agency FB" panose="020B0503020202020204" pitchFamily="34" charset="0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2992799" y="3520744"/>
            <a:ext cx="3139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-Mme. Nathalie Aubrun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790469" y="5933200"/>
            <a:ext cx="6139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Réalisé par les élèves de l’école d’été « </a:t>
            </a:r>
            <a:r>
              <a:rPr lang="fr-FR" sz="2000" dirty="0" err="1" smtClean="0"/>
              <a:t>mathinfoly</a:t>
            </a:r>
            <a:r>
              <a:rPr lang="fr-FR" sz="2000" dirty="0" smtClean="0"/>
              <a:t> » 2016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74358576"/>
      </p:ext>
    </p:extLst>
  </p:cSld>
  <p:clrMapOvr>
    <a:masterClrMapping/>
  </p:clrMapOvr>
  <p:transition spd="slow" advClick="0" advTm="14410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age0001-03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4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4168" y="3004362"/>
            <a:ext cx="8858312" cy="928694"/>
          </a:xfrm>
        </p:spPr>
        <p:txBody>
          <a:bodyPr>
            <a:noAutofit/>
          </a:bodyPr>
          <a:lstStyle/>
          <a:p>
            <a:r>
              <a:rPr lang="fr-FR" sz="6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itchFamily="34" charset="0"/>
              </a:rPr>
              <a:t>Pavages en folie</a:t>
            </a:r>
            <a:endParaRPr lang="fr-FR" sz="6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5293096" y="4581128"/>
            <a:ext cx="6400800" cy="1752600"/>
          </a:xfrm>
        </p:spPr>
        <p:txBody>
          <a:bodyPr>
            <a:noAutofit/>
          </a:bodyPr>
          <a:lstStyle/>
          <a:p>
            <a:r>
              <a:rPr lang="fr-FR" sz="2000" dirty="0" smtClean="0">
                <a:solidFill>
                  <a:schemeClr val="tx1"/>
                </a:solidFill>
                <a:latin typeface="Agency FB" pitchFamily="34" charset="0"/>
              </a:rPr>
              <a:t>Par :</a:t>
            </a:r>
          </a:p>
          <a:p>
            <a:r>
              <a:rPr lang="fr-FR" sz="2000" dirty="0" smtClean="0">
                <a:solidFill>
                  <a:schemeClr val="tx1"/>
                </a:solidFill>
                <a:latin typeface="Agency FB" pitchFamily="34" charset="0"/>
              </a:rPr>
              <a:t>Diego </a:t>
            </a:r>
            <a:r>
              <a:rPr lang="fr-FR" sz="2000" dirty="0" err="1" smtClean="0">
                <a:solidFill>
                  <a:schemeClr val="tx1"/>
                </a:solidFill>
                <a:latin typeface="Agency FB" pitchFamily="34" charset="0"/>
              </a:rPr>
              <a:t>Dorm</a:t>
            </a:r>
            <a:r>
              <a:rPr lang="fr-FR" sz="2000" dirty="0" smtClean="0">
                <a:solidFill>
                  <a:schemeClr val="tx1"/>
                </a:solidFill>
                <a:latin typeface="Agency FB" pitchFamily="34" charset="0"/>
              </a:rPr>
              <a:t> / Elias </a:t>
            </a:r>
            <a:r>
              <a:rPr lang="fr-FR" sz="2000" dirty="0" err="1" smtClean="0">
                <a:solidFill>
                  <a:schemeClr val="tx1"/>
                </a:solidFill>
                <a:latin typeface="Agency FB" pitchFamily="34" charset="0"/>
              </a:rPr>
              <a:t>Suvanto</a:t>
            </a:r>
            <a:r>
              <a:rPr lang="fr-FR" sz="2000" dirty="0" smtClean="0">
                <a:solidFill>
                  <a:schemeClr val="tx1"/>
                </a:solidFill>
                <a:latin typeface="Agency FB" pitchFamily="34" charset="0"/>
              </a:rPr>
              <a:t> / </a:t>
            </a:r>
            <a:r>
              <a:rPr lang="fr-FR" sz="2000" dirty="0" err="1" smtClean="0">
                <a:solidFill>
                  <a:schemeClr val="tx1"/>
                </a:solidFill>
                <a:latin typeface="Agency FB" pitchFamily="34" charset="0"/>
              </a:rPr>
              <a:t>Minaine</a:t>
            </a:r>
            <a:r>
              <a:rPr lang="fr-FR" sz="2000" dirty="0" smtClean="0">
                <a:solidFill>
                  <a:schemeClr val="tx1"/>
                </a:solidFill>
                <a:latin typeface="Agency FB" pitchFamily="34" charset="0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latin typeface="Agency FB" pitchFamily="34" charset="0"/>
              </a:rPr>
              <a:t>Bouabdallah</a:t>
            </a:r>
            <a:endParaRPr lang="fr-FR" sz="2000" dirty="0">
              <a:solidFill>
                <a:schemeClr val="tx1"/>
              </a:solidFill>
              <a:latin typeface="Agency FB" pitchFamily="34" charset="0"/>
            </a:endParaRPr>
          </a:p>
          <a:p>
            <a:r>
              <a:rPr lang="fr-FR" sz="2000" dirty="0" smtClean="0">
                <a:solidFill>
                  <a:schemeClr val="tx1"/>
                </a:solidFill>
                <a:latin typeface="Agency FB" pitchFamily="34" charset="0"/>
              </a:rPr>
              <a:t>Alexia Gross / Camille Georges / Tom Guillemot</a:t>
            </a:r>
          </a:p>
          <a:p>
            <a:r>
              <a:rPr lang="fr-FR" sz="2000" dirty="0" smtClean="0">
                <a:solidFill>
                  <a:schemeClr val="tx1"/>
                </a:solidFill>
                <a:latin typeface="Agency FB" pitchFamily="34" charset="0"/>
              </a:rPr>
              <a:t>Brunelle Cordier Pierre-</a:t>
            </a:r>
            <a:r>
              <a:rPr lang="fr-FR" sz="2000" dirty="0" err="1" smtClean="0">
                <a:solidFill>
                  <a:schemeClr val="tx1"/>
                </a:solidFill>
                <a:latin typeface="Agency FB" pitchFamily="34" charset="0"/>
              </a:rPr>
              <a:t>Bes</a:t>
            </a:r>
            <a:r>
              <a:rPr lang="fr-FR" sz="2000" dirty="0" smtClean="0">
                <a:solidFill>
                  <a:schemeClr val="tx1"/>
                </a:solidFill>
                <a:latin typeface="Agency FB" pitchFamily="34" charset="0"/>
              </a:rPr>
              <a:t> / Léo Marché</a:t>
            </a:r>
          </a:p>
          <a:p>
            <a:r>
              <a:rPr lang="fr-FR" sz="2000" dirty="0" smtClean="0">
                <a:solidFill>
                  <a:schemeClr val="tx1"/>
                </a:solidFill>
                <a:latin typeface="Agency FB" pitchFamily="34" charset="0"/>
              </a:rPr>
              <a:t>Jean-Galaad Barrière</a:t>
            </a:r>
          </a:p>
          <a:p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  <a:latin typeface="Agency FB" pitchFamily="34" charset="0"/>
              </a:rPr>
              <a:t>Simon Girel / Elie Chahine</a:t>
            </a:r>
            <a:endParaRPr lang="fr-FR" sz="2000" dirty="0">
              <a:solidFill>
                <a:schemeClr val="bg1">
                  <a:lumMod val="50000"/>
                </a:schemeClr>
              </a:solidFill>
              <a:latin typeface="Agency FB" pitchFamily="34" charset="0"/>
            </a:endParaRPr>
          </a:p>
        </p:txBody>
      </p:sp>
      <p:grpSp>
        <p:nvGrpSpPr>
          <p:cNvPr id="41" name="Groupe 40"/>
          <p:cNvGrpSpPr/>
          <p:nvPr/>
        </p:nvGrpSpPr>
        <p:grpSpPr>
          <a:xfrm>
            <a:off x="10990402" y="142852"/>
            <a:ext cx="1785950" cy="6572296"/>
            <a:chOff x="6858016" y="142852"/>
            <a:chExt cx="1785950" cy="6572296"/>
          </a:xfrm>
        </p:grpSpPr>
        <p:sp>
          <p:nvSpPr>
            <p:cNvPr id="6" name="Rectangle 5"/>
            <p:cNvSpPr/>
            <p:nvPr/>
          </p:nvSpPr>
          <p:spPr>
            <a:xfrm>
              <a:off x="7429520" y="142852"/>
              <a:ext cx="642942" cy="642942"/>
            </a:xfrm>
            <a:prstGeom prst="rect">
              <a:avLst/>
            </a:prstGeom>
            <a:solidFill>
              <a:srgbClr val="F688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858148" y="1000108"/>
              <a:ext cx="428628" cy="428628"/>
            </a:xfrm>
            <a:prstGeom prst="rect">
              <a:avLst/>
            </a:prstGeom>
            <a:solidFill>
              <a:srgbClr val="7AA7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15338" y="5857892"/>
              <a:ext cx="428628" cy="428628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58016" y="6357958"/>
              <a:ext cx="1785950" cy="357190"/>
            </a:xfrm>
            <a:prstGeom prst="rect">
              <a:avLst/>
            </a:prstGeom>
            <a:solidFill>
              <a:srgbClr val="DE4B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858148" y="5643578"/>
              <a:ext cx="285752" cy="357190"/>
            </a:xfrm>
            <a:prstGeom prst="rect">
              <a:avLst/>
            </a:prstGeom>
            <a:solidFill>
              <a:srgbClr val="DE4B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86644" y="5643578"/>
              <a:ext cx="500066" cy="285752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58082" y="4857760"/>
              <a:ext cx="785818" cy="714380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786710" y="4143380"/>
              <a:ext cx="142876" cy="21431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572396" y="4429132"/>
              <a:ext cx="571504" cy="357190"/>
            </a:xfrm>
            <a:prstGeom prst="rect">
              <a:avLst/>
            </a:prstGeom>
            <a:solidFill>
              <a:srgbClr val="7AA7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001024" y="4143380"/>
              <a:ext cx="642942" cy="214314"/>
            </a:xfrm>
            <a:prstGeom prst="rect">
              <a:avLst/>
            </a:prstGeom>
            <a:solidFill>
              <a:srgbClr val="DE4B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858148" y="857232"/>
              <a:ext cx="214314" cy="71438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858148" y="3357562"/>
              <a:ext cx="785818" cy="714380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929586" y="1928802"/>
              <a:ext cx="214314" cy="357190"/>
            </a:xfrm>
            <a:prstGeom prst="rect">
              <a:avLst/>
            </a:prstGeom>
            <a:solidFill>
              <a:srgbClr val="7AA7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786710" y="1500174"/>
              <a:ext cx="357190" cy="35719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0" name="Groupe 39"/>
          <p:cNvGrpSpPr/>
          <p:nvPr/>
        </p:nvGrpSpPr>
        <p:grpSpPr>
          <a:xfrm>
            <a:off x="12212258" y="142852"/>
            <a:ext cx="928694" cy="6572296"/>
            <a:chOff x="8072462" y="142852"/>
            <a:chExt cx="928694" cy="6572296"/>
          </a:xfrm>
        </p:grpSpPr>
        <p:sp>
          <p:nvSpPr>
            <p:cNvPr id="4" name="Rectangle 3"/>
            <p:cNvSpPr/>
            <p:nvPr/>
          </p:nvSpPr>
          <p:spPr>
            <a:xfrm>
              <a:off x="8143900" y="142852"/>
              <a:ext cx="857256" cy="785818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572528" y="1000108"/>
              <a:ext cx="428628" cy="428628"/>
            </a:xfrm>
            <a:prstGeom prst="rect">
              <a:avLst/>
            </a:prstGeom>
            <a:solidFill>
              <a:srgbClr val="DE4B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358214" y="1000108"/>
              <a:ext cx="142876" cy="42862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715404" y="5857892"/>
              <a:ext cx="285720" cy="857256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215338" y="5286388"/>
              <a:ext cx="785818" cy="500066"/>
            </a:xfrm>
            <a:prstGeom prst="rect">
              <a:avLst/>
            </a:prstGeom>
            <a:solidFill>
              <a:srgbClr val="7AA7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215338" y="4429132"/>
              <a:ext cx="785818" cy="78581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715404" y="3357562"/>
              <a:ext cx="285752" cy="1000132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072462" y="2357430"/>
              <a:ext cx="928694" cy="928694"/>
            </a:xfrm>
            <a:prstGeom prst="rect">
              <a:avLst/>
            </a:prstGeom>
            <a:solidFill>
              <a:srgbClr val="7AA7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215338" y="1500174"/>
              <a:ext cx="785818" cy="785818"/>
            </a:xfrm>
            <a:prstGeom prst="rect">
              <a:avLst/>
            </a:prstGeom>
            <a:solidFill>
              <a:srgbClr val="F688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2" name="Groupe 41"/>
          <p:cNvGrpSpPr/>
          <p:nvPr/>
        </p:nvGrpSpPr>
        <p:grpSpPr>
          <a:xfrm>
            <a:off x="10919534" y="142852"/>
            <a:ext cx="1357322" cy="6143668"/>
            <a:chOff x="6786578" y="142852"/>
            <a:chExt cx="1357322" cy="6143668"/>
          </a:xfrm>
        </p:grpSpPr>
        <p:sp>
          <p:nvSpPr>
            <p:cNvPr id="7" name="Rectangle 6"/>
            <p:cNvSpPr/>
            <p:nvPr/>
          </p:nvSpPr>
          <p:spPr>
            <a:xfrm>
              <a:off x="6786578" y="142852"/>
              <a:ext cx="571504" cy="571504"/>
            </a:xfrm>
            <a:prstGeom prst="rect">
              <a:avLst/>
            </a:prstGeom>
            <a:solidFill>
              <a:srgbClr val="DE4B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215206" y="857232"/>
              <a:ext cx="571504" cy="571504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786710" y="6072206"/>
              <a:ext cx="357190" cy="21431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000892" y="6000768"/>
              <a:ext cx="714380" cy="285752"/>
            </a:xfrm>
            <a:prstGeom prst="rect">
              <a:avLst/>
            </a:prstGeom>
            <a:solidFill>
              <a:srgbClr val="F688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858016" y="5786454"/>
              <a:ext cx="357190" cy="14287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4" name="Groupe 43"/>
          <p:cNvGrpSpPr/>
          <p:nvPr/>
        </p:nvGrpSpPr>
        <p:grpSpPr>
          <a:xfrm>
            <a:off x="9838274" y="142852"/>
            <a:ext cx="1214446" cy="6572296"/>
            <a:chOff x="5715008" y="142852"/>
            <a:chExt cx="1214446" cy="6572296"/>
          </a:xfrm>
        </p:grpSpPr>
        <p:sp>
          <p:nvSpPr>
            <p:cNvPr id="11" name="Rectangle 10"/>
            <p:cNvSpPr/>
            <p:nvPr/>
          </p:nvSpPr>
          <p:spPr>
            <a:xfrm>
              <a:off x="6286512" y="142852"/>
              <a:ext cx="428628" cy="428628"/>
            </a:xfrm>
            <a:prstGeom prst="rect">
              <a:avLst/>
            </a:prstGeom>
            <a:solidFill>
              <a:srgbClr val="7AA7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072198" y="142852"/>
              <a:ext cx="142876" cy="142876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072198" y="6072206"/>
              <a:ext cx="714380" cy="642942"/>
            </a:xfrm>
            <a:prstGeom prst="rect">
              <a:avLst/>
            </a:prstGeom>
            <a:solidFill>
              <a:srgbClr val="7AA7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858016" y="6000768"/>
              <a:ext cx="71438" cy="285752"/>
            </a:xfrm>
            <a:prstGeom prst="rect">
              <a:avLst/>
            </a:prstGeom>
            <a:solidFill>
              <a:srgbClr val="F688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715008" y="6429396"/>
              <a:ext cx="285752" cy="285752"/>
            </a:xfrm>
            <a:prstGeom prst="rect">
              <a:avLst/>
            </a:prstGeom>
            <a:solidFill>
              <a:srgbClr val="F688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72264" y="5857892"/>
              <a:ext cx="214314" cy="14287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1115616" y="-2259632"/>
            <a:ext cx="1928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Mathinfoly</a:t>
            </a:r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 2016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6042909" y="7850165"/>
            <a:ext cx="1328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ENS de Lyon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56" name="Groupe 55"/>
          <p:cNvGrpSpPr/>
          <p:nvPr/>
        </p:nvGrpSpPr>
        <p:grpSpPr>
          <a:xfrm>
            <a:off x="1081062" y="-1611560"/>
            <a:ext cx="1330698" cy="432973"/>
            <a:chOff x="1081062" y="134804"/>
            <a:chExt cx="1330698" cy="432973"/>
          </a:xfrm>
        </p:grpSpPr>
        <p:sp>
          <p:nvSpPr>
            <p:cNvPr id="47" name="Rectangle 46"/>
            <p:cNvSpPr/>
            <p:nvPr/>
          </p:nvSpPr>
          <p:spPr>
            <a:xfrm>
              <a:off x="1081062" y="134804"/>
              <a:ext cx="826642" cy="1906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979712" y="134804"/>
              <a:ext cx="432048" cy="432973"/>
            </a:xfrm>
            <a:prstGeom prst="rect">
              <a:avLst/>
            </a:prstGeom>
            <a:solidFill>
              <a:srgbClr val="DE4B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4" name="Groupe 53"/>
          <p:cNvGrpSpPr/>
          <p:nvPr/>
        </p:nvGrpSpPr>
        <p:grpSpPr>
          <a:xfrm>
            <a:off x="1075656" y="-1321463"/>
            <a:ext cx="818316" cy="503770"/>
            <a:chOff x="1075656" y="424901"/>
            <a:chExt cx="818316" cy="503770"/>
          </a:xfrm>
        </p:grpSpPr>
        <p:sp>
          <p:nvSpPr>
            <p:cNvPr id="46" name="Rectangle 45"/>
            <p:cNvSpPr/>
            <p:nvPr/>
          </p:nvSpPr>
          <p:spPr>
            <a:xfrm>
              <a:off x="1075656" y="424901"/>
              <a:ext cx="604002" cy="503770"/>
            </a:xfrm>
            <a:prstGeom prst="rect">
              <a:avLst/>
            </a:prstGeom>
            <a:solidFill>
              <a:srgbClr val="F688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751096" y="424901"/>
              <a:ext cx="142876" cy="142876"/>
            </a:xfrm>
            <a:prstGeom prst="rect">
              <a:avLst/>
            </a:prstGeom>
            <a:solidFill>
              <a:srgbClr val="7AA7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3" name="Groupe 52"/>
          <p:cNvGrpSpPr/>
          <p:nvPr/>
        </p:nvGrpSpPr>
        <p:grpSpPr>
          <a:xfrm>
            <a:off x="107504" y="-1611560"/>
            <a:ext cx="857256" cy="1172432"/>
            <a:chOff x="107504" y="142852"/>
            <a:chExt cx="857256" cy="1172432"/>
          </a:xfrm>
        </p:grpSpPr>
        <p:sp>
          <p:nvSpPr>
            <p:cNvPr id="51" name="Rectangle 50"/>
            <p:cNvSpPr/>
            <p:nvPr/>
          </p:nvSpPr>
          <p:spPr>
            <a:xfrm>
              <a:off x="107504" y="1015239"/>
              <a:ext cx="249654" cy="300045"/>
            </a:xfrm>
            <a:prstGeom prst="rect">
              <a:avLst/>
            </a:prstGeom>
            <a:solidFill>
              <a:srgbClr val="7AA7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07504" y="142852"/>
              <a:ext cx="857256" cy="785818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20000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 L -0.45312 0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20000" decel="2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399 0 L -0.45295 0.0039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47" y="1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20000" decel="2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8.33333E-7 0 L -0.4559 0.0030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5" y="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20000" decel="2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5E-6 0 L -0.45313 0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0324 L -5.55556E-7 0.25324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20000" decel="2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20000" decel="2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4.72222E-6 5.20417E-18 L -0.00105 0.65578 " pathEditMode="relative" rAng="0" ptsTypes="AA">
                                      <p:cBhvr>
                                        <p:cTn id="20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3259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05556E-6 2.22222E-6 L -0.00521 -0.56736 " pathEditMode="relative" rAng="0" ptsTypes="AA">
                                      <p:cBhvr>
                                        <p:cTn id="22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2405E-6 L 0.33247 0.00254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3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8575E-6 L 0.49792 0.00625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96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0.49775 0.00533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8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36818E-6 L 0.48994 0.00439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97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8.78816E-7 L 0.48994 0.0037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97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0.48976 0.00301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7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169" y="1340768"/>
            <a:ext cx="5131457" cy="187984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7504" y="97468"/>
            <a:ext cx="1770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Agency FB" panose="020B0503020202020204" pitchFamily="34" charset="0"/>
              </a:rPr>
              <a:t>Introduction</a:t>
            </a:r>
            <a:endParaRPr lang="fr-FR" sz="3200" dirty="0">
              <a:latin typeface="Agency FB" panose="020B0503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43900" y="142852"/>
            <a:ext cx="857256" cy="78581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7429520" y="142852"/>
            <a:ext cx="642942" cy="642942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8572528" y="1000108"/>
            <a:ext cx="428628" cy="428628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8358214" y="1000108"/>
            <a:ext cx="142876" cy="42862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7858148" y="1000108"/>
            <a:ext cx="428628" cy="428628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215338" y="5857892"/>
            <a:ext cx="428628" cy="42862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8715404" y="5857892"/>
            <a:ext cx="285720" cy="857256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8215338" y="5286388"/>
            <a:ext cx="785818" cy="500066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001024" y="4143380"/>
            <a:ext cx="642942" cy="214314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215338" y="4429132"/>
            <a:ext cx="785818" cy="78581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8715404" y="3357562"/>
            <a:ext cx="285752" cy="1000132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7858148" y="857232"/>
            <a:ext cx="214314" cy="7143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7858148" y="3357562"/>
            <a:ext cx="785818" cy="714380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7929586" y="1928802"/>
            <a:ext cx="214314" cy="357190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8072462" y="2357430"/>
            <a:ext cx="928694" cy="928694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7786710" y="1500174"/>
            <a:ext cx="357190" cy="35719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8215338" y="1500174"/>
            <a:ext cx="785818" cy="785818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107504" y="5940401"/>
            <a:ext cx="857256" cy="78581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107504" y="4500570"/>
            <a:ext cx="216024" cy="1357322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07504" y="3792976"/>
            <a:ext cx="648072" cy="62508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1065665" y="6286521"/>
            <a:ext cx="409992" cy="43969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428246" y="5286388"/>
            <a:ext cx="536514" cy="571504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424352" y="4500569"/>
            <a:ext cx="763272" cy="732239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1065665" y="5286388"/>
            <a:ext cx="265975" cy="892975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 rot="16200000">
            <a:off x="-106810" y="3286747"/>
            <a:ext cx="642942" cy="214314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2480172" y="908720"/>
            <a:ext cx="3820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/>
              <a:t>Tuiles de Wang et fonctionnement </a:t>
            </a:r>
            <a:endParaRPr lang="fr-FR" sz="2000" dirty="0"/>
          </a:p>
        </p:txBody>
      </p:sp>
      <p:sp>
        <p:nvSpPr>
          <p:cNvPr id="37" name="ZoneTexte 36"/>
          <p:cNvSpPr txBox="1"/>
          <p:nvPr/>
        </p:nvSpPr>
        <p:spPr>
          <a:xfrm>
            <a:off x="1629236" y="3573016"/>
            <a:ext cx="64803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Etant donné un nombre fini de tuiles de Wang, peut-on trouver un pavage valide du quadrillage infini ?</a:t>
            </a:r>
          </a:p>
          <a:p>
            <a:endParaRPr lang="fr-FR" sz="2000" dirty="0"/>
          </a:p>
          <a:p>
            <a:pPr marL="285750" indent="-285750">
              <a:buFontTx/>
              <a:buChar char="-"/>
            </a:pPr>
            <a:r>
              <a:rPr lang="fr-FR" sz="2000" dirty="0" smtClean="0"/>
              <a:t>Existe-t-il un jeu de tuiles de Wang permettant de paver le quadrillage infini de manière uniquement apériodique ?</a:t>
            </a:r>
          </a:p>
          <a:p>
            <a:pPr marL="285750" indent="-285750">
              <a:buFontTx/>
              <a:buChar char="-"/>
            </a:pPr>
            <a:endParaRPr lang="fr-FR" sz="2000" dirty="0"/>
          </a:p>
          <a:p>
            <a:pPr marL="285750" indent="-285750">
              <a:buFontTx/>
              <a:buChar char="-"/>
            </a:pPr>
            <a:r>
              <a:rPr lang="fr-FR" sz="2000" dirty="0" smtClean="0"/>
              <a:t>Comment démontrer l’indécidabilité du problème du domino à l’aide des machines de Turing ?</a:t>
            </a:r>
          </a:p>
          <a:p>
            <a:pPr marL="285750" indent="-285750">
              <a:buFontTx/>
              <a:buChar char="-"/>
            </a:pPr>
            <a:endParaRPr lang="fr-FR" sz="2000" dirty="0"/>
          </a:p>
          <a:p>
            <a:pPr marL="285750" indent="-285750">
              <a:buFontTx/>
              <a:buChar char="-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0389752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1714" y="4325944"/>
            <a:ext cx="6888350" cy="392115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7504" y="97468"/>
            <a:ext cx="4980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Agency FB" panose="020B0503020202020204" pitchFamily="34" charset="0"/>
              </a:rPr>
              <a:t>I. Le cas 1D : pavage de la ligne infinie</a:t>
            </a:r>
            <a:endParaRPr lang="fr-FR" sz="3200" dirty="0">
              <a:latin typeface="Agency FB" panose="020B0503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43900" y="142852"/>
            <a:ext cx="857256" cy="78581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7429520" y="142852"/>
            <a:ext cx="642942" cy="642942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8572528" y="1000108"/>
            <a:ext cx="428628" cy="428628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8358214" y="1000108"/>
            <a:ext cx="142876" cy="42862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7858148" y="1000108"/>
            <a:ext cx="428628" cy="428628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215338" y="5857892"/>
            <a:ext cx="428628" cy="42862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8715404" y="5857892"/>
            <a:ext cx="285720" cy="857256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8215338" y="5286388"/>
            <a:ext cx="785818" cy="500066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001024" y="4143380"/>
            <a:ext cx="642942" cy="214314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215338" y="4429132"/>
            <a:ext cx="785818" cy="78581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8715404" y="3357562"/>
            <a:ext cx="285752" cy="1000132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7858148" y="857232"/>
            <a:ext cx="214314" cy="7143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7858148" y="3357562"/>
            <a:ext cx="785818" cy="714380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7929586" y="1928802"/>
            <a:ext cx="214314" cy="357190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8072462" y="2357430"/>
            <a:ext cx="928694" cy="928694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7786710" y="1500174"/>
            <a:ext cx="357190" cy="35719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8215338" y="1500174"/>
            <a:ext cx="785818" cy="785818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107504" y="5940401"/>
            <a:ext cx="857256" cy="78581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107504" y="4500570"/>
            <a:ext cx="216024" cy="1357322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07504" y="3792976"/>
            <a:ext cx="648072" cy="62508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1065665" y="6286521"/>
            <a:ext cx="409992" cy="43969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428246" y="5286388"/>
            <a:ext cx="536514" cy="571504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424352" y="4500569"/>
            <a:ext cx="763272" cy="732239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1065665" y="5286388"/>
            <a:ext cx="265975" cy="892975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 rot="16200000">
            <a:off x="-106810" y="3286747"/>
            <a:ext cx="642942" cy="214314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722763" y="877467"/>
            <a:ext cx="782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endParaRPr lang="fr-FR" dirty="0" smtClean="0"/>
          </a:p>
        </p:txBody>
      </p:sp>
      <p:sp>
        <p:nvSpPr>
          <p:cNvPr id="3" name="Rectangle 2"/>
          <p:cNvSpPr/>
          <p:nvPr/>
        </p:nvSpPr>
        <p:spPr>
          <a:xfrm>
            <a:off x="3059832" y="1000108"/>
            <a:ext cx="3096344" cy="340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321818" y="816870"/>
            <a:ext cx="7339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gency FB" panose="020B0503020202020204" pitchFamily="34" charset="0"/>
              </a:rPr>
              <a:t>Définitions </a:t>
            </a:r>
            <a:r>
              <a:rPr lang="fr-FR" sz="2400" dirty="0" smtClean="0">
                <a:latin typeface="Agency FB" panose="020B0503020202020204" pitchFamily="34" charset="0"/>
                <a:sym typeface="Wingdings" panose="05000000000000000000" pitchFamily="2" charset="2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fr-FR" sz="2400" dirty="0" smtClean="0">
                <a:latin typeface="Agency FB" panose="020B0503020202020204" pitchFamily="34" charset="0"/>
                <a:sym typeface="Wingdings" panose="05000000000000000000" pitchFamily="2" charset="2"/>
              </a:rPr>
              <a:t>Domino 1D : Couple d’entiers relatifs (</a:t>
            </a:r>
            <a:r>
              <a:rPr lang="fr-FR" sz="2400" dirty="0" err="1" smtClean="0">
                <a:latin typeface="Agency FB" panose="020B0503020202020204" pitchFamily="34" charset="0"/>
                <a:sym typeface="Wingdings" panose="05000000000000000000" pitchFamily="2" charset="2"/>
              </a:rPr>
              <a:t>m;n</a:t>
            </a:r>
            <a:r>
              <a:rPr lang="fr-FR" sz="2400" dirty="0" smtClean="0">
                <a:latin typeface="Agency FB" panose="020B0503020202020204" pitchFamily="34" charset="0"/>
                <a:sym typeface="Wingdings" panose="05000000000000000000" pitchFamily="2" charset="2"/>
              </a:rPr>
              <a:t>) associés.</a:t>
            </a:r>
          </a:p>
          <a:p>
            <a:pPr marL="285750" indent="-285750">
              <a:buFontTx/>
              <a:buChar char="-"/>
            </a:pPr>
            <a:r>
              <a:rPr lang="fr-FR" sz="2400" dirty="0">
                <a:latin typeface="Agency FB" panose="020B0503020202020204" pitchFamily="34" charset="0"/>
              </a:rPr>
              <a:t>Un jeu de dominos 1D est un ensemble fini de dominos 1D noté E={D1,D2,D3,…,</a:t>
            </a:r>
            <a:r>
              <a:rPr lang="fr-FR" sz="2400" dirty="0" err="1">
                <a:latin typeface="Agency FB" panose="020B0503020202020204" pitchFamily="34" charset="0"/>
              </a:rPr>
              <a:t>Dp</a:t>
            </a:r>
            <a:r>
              <a:rPr lang="fr-FR" sz="2400" dirty="0">
                <a:latin typeface="Agency FB" panose="020B0503020202020204" pitchFamily="34" charset="0"/>
              </a:rPr>
              <a:t>}.</a:t>
            </a:r>
            <a:endParaRPr lang="fr-FR" sz="2400" dirty="0" smtClean="0">
              <a:latin typeface="Agency FB" panose="020B0503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1472242" y="7325714"/>
            <a:ext cx="6528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Conclusions :</a:t>
            </a:r>
          </a:p>
          <a:p>
            <a:r>
              <a:rPr lang="fr-FR" dirty="0" smtClean="0"/>
              <a:t> - Paver la ligne infinie : Au moins un lacet dans le graphe.</a:t>
            </a:r>
          </a:p>
          <a:p>
            <a:r>
              <a:rPr lang="fr-FR" dirty="0"/>
              <a:t> </a:t>
            </a:r>
            <a:r>
              <a:rPr lang="fr-FR" dirty="0" smtClean="0"/>
              <a:t>- Un et un seul lacet : Pavage forcément périodique.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1472242" y="8181528"/>
            <a:ext cx="5548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dirty="0" smtClean="0"/>
              <a:t>- 2 lacets ou plus qui se croisent : pavages périodiques ou apériodiques possibles.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35553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1.21128 -0.280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73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1128 -0.28056 L 0.02656 0.2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36" y="247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33333E-6 L 0.0092 -0.5398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-2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5787 L 0.06284 -0.5460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-3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3900" y="142852"/>
            <a:ext cx="857256" cy="78581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7429520" y="142852"/>
            <a:ext cx="642942" cy="642942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8572528" y="1000108"/>
            <a:ext cx="428628" cy="428628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8358214" y="1000108"/>
            <a:ext cx="142876" cy="42862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7858148" y="1000108"/>
            <a:ext cx="428628" cy="428628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215338" y="5857892"/>
            <a:ext cx="428628" cy="42862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8715404" y="5857892"/>
            <a:ext cx="285720" cy="857256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8215338" y="5286388"/>
            <a:ext cx="785818" cy="500066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001024" y="4143380"/>
            <a:ext cx="642942" cy="214314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215338" y="4429132"/>
            <a:ext cx="785818" cy="78581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8715404" y="3357562"/>
            <a:ext cx="285752" cy="1000132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7858148" y="857232"/>
            <a:ext cx="214314" cy="7143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7858148" y="3357562"/>
            <a:ext cx="785818" cy="714380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7929586" y="1928802"/>
            <a:ext cx="214314" cy="357190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8072462" y="2357430"/>
            <a:ext cx="928694" cy="928694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7786710" y="1500174"/>
            <a:ext cx="357190" cy="35719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8215338" y="1500174"/>
            <a:ext cx="785818" cy="785818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107504" y="5940401"/>
            <a:ext cx="857256" cy="78581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107504" y="4500570"/>
            <a:ext cx="216024" cy="1357322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/>
          <p:cNvSpPr/>
          <p:nvPr/>
        </p:nvSpPr>
        <p:spPr>
          <a:xfrm>
            <a:off x="107504" y="3792976"/>
            <a:ext cx="648072" cy="62508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/>
          <p:cNvSpPr/>
          <p:nvPr/>
        </p:nvSpPr>
        <p:spPr>
          <a:xfrm>
            <a:off x="1065665" y="6286521"/>
            <a:ext cx="409992" cy="43969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428246" y="5286388"/>
            <a:ext cx="536514" cy="571504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424352" y="4500569"/>
            <a:ext cx="763272" cy="732239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1065665" y="5286388"/>
            <a:ext cx="265975" cy="892975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 rot="16200000">
            <a:off x="-106810" y="3286747"/>
            <a:ext cx="642942" cy="214314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395536" y="1000108"/>
            <a:ext cx="248873" cy="378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395536" y="1845239"/>
            <a:ext cx="248873" cy="378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395536" y="2207065"/>
            <a:ext cx="248873" cy="378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395536" y="1314250"/>
            <a:ext cx="248873" cy="378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67626" y="856371"/>
            <a:ext cx="1462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Qui est BOB ?</a:t>
            </a:r>
          </a:p>
        </p:txBody>
      </p:sp>
      <p:grpSp>
        <p:nvGrpSpPr>
          <p:cNvPr id="26" name="Groupe 25"/>
          <p:cNvGrpSpPr/>
          <p:nvPr/>
        </p:nvGrpSpPr>
        <p:grpSpPr>
          <a:xfrm>
            <a:off x="-6335001" y="-3231259"/>
            <a:ext cx="2686425" cy="4057592"/>
            <a:chOff x="-4846737" y="-1776612"/>
            <a:chExt cx="2686425" cy="4057592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46737" y="918715"/>
              <a:ext cx="2686425" cy="1362265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37211" y="-1776612"/>
              <a:ext cx="2676899" cy="1343212"/>
            </a:xfrm>
            <a:prstGeom prst="rect">
              <a:avLst/>
            </a:prstGeom>
          </p:spPr>
        </p:pic>
      </p:grpSp>
      <p:grpSp>
        <p:nvGrpSpPr>
          <p:cNvPr id="31" name="Groupe 30"/>
          <p:cNvGrpSpPr/>
          <p:nvPr/>
        </p:nvGrpSpPr>
        <p:grpSpPr>
          <a:xfrm>
            <a:off x="-6598913" y="3846511"/>
            <a:ext cx="5343134" cy="4022761"/>
            <a:chOff x="-6598913" y="3846511"/>
            <a:chExt cx="5343134" cy="4022761"/>
          </a:xfrm>
        </p:grpSpPr>
        <p:grpSp>
          <p:nvGrpSpPr>
            <p:cNvPr id="23" name="Groupe 22"/>
            <p:cNvGrpSpPr/>
            <p:nvPr/>
          </p:nvGrpSpPr>
          <p:grpSpPr>
            <a:xfrm>
              <a:off x="-6598913" y="3846511"/>
              <a:ext cx="5343134" cy="4022761"/>
              <a:chOff x="1965170" y="2070535"/>
              <a:chExt cx="5343134" cy="4022761"/>
            </a:xfrm>
          </p:grpSpPr>
          <p:pic>
            <p:nvPicPr>
              <p:cNvPr id="3" name="Imag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5170" y="2070535"/>
                <a:ext cx="2686425" cy="1362265"/>
              </a:xfrm>
              <a:prstGeom prst="rect">
                <a:avLst/>
              </a:prstGeom>
            </p:spPr>
          </p:pic>
          <p:pic>
            <p:nvPicPr>
              <p:cNvPr id="47" name="Image 4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5170" y="3388442"/>
                <a:ext cx="2686425" cy="1362265"/>
              </a:xfrm>
              <a:prstGeom prst="rect">
                <a:avLst/>
              </a:prstGeom>
            </p:spPr>
          </p:pic>
          <p:pic>
            <p:nvPicPr>
              <p:cNvPr id="49" name="Image 4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1879" y="2070535"/>
                <a:ext cx="2686425" cy="1362265"/>
              </a:xfrm>
              <a:prstGeom prst="rect">
                <a:avLst/>
              </a:prstGeom>
            </p:spPr>
          </p:pic>
          <p:pic>
            <p:nvPicPr>
              <p:cNvPr id="51" name="Image 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1878" y="4731030"/>
                <a:ext cx="2686425" cy="1362265"/>
              </a:xfrm>
              <a:prstGeom prst="rect">
                <a:avLst/>
              </a:prstGeom>
            </p:spPr>
          </p:pic>
          <p:pic>
            <p:nvPicPr>
              <p:cNvPr id="54" name="Image 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5170" y="4731031"/>
                <a:ext cx="2686425" cy="1362265"/>
              </a:xfrm>
              <a:prstGeom prst="rect">
                <a:avLst/>
              </a:prstGeom>
            </p:spPr>
          </p:pic>
          <p:pic>
            <p:nvPicPr>
              <p:cNvPr id="22" name="Image 2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6640" y="3397968"/>
                <a:ext cx="2676899" cy="1343212"/>
              </a:xfrm>
              <a:prstGeom prst="rect">
                <a:avLst/>
              </a:prstGeom>
            </p:spPr>
          </p:pic>
        </p:grpSp>
        <p:sp>
          <p:nvSpPr>
            <p:cNvPr id="28" name="Rectangle 27"/>
            <p:cNvSpPr/>
            <p:nvPr/>
          </p:nvSpPr>
          <p:spPr>
            <a:xfrm>
              <a:off x="-3942205" y="3865564"/>
              <a:ext cx="2681661" cy="1298854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5" name="Imag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912" y="2413207"/>
            <a:ext cx="6094616" cy="3301250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1979712" y="-2811377"/>
            <a:ext cx="234341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  </a:t>
            </a:r>
          </a:p>
          <a:p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             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7504" y="97468"/>
            <a:ext cx="3424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Agency FB" panose="020B0503020202020204" pitchFamily="34" charset="0"/>
              </a:rPr>
              <a:t>II. Introduction au cas 2D</a:t>
            </a:r>
            <a:endParaRPr lang="fr-FR" sz="32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0574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1.09305 0.712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53" y="3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9305 0.71273 L -0.01736 0.251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521" y="-230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7 3.33333E-6 L 0.93767 -0.3166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37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3767 -0.31667 L -0.03907 0.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37" y="2833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44 -2.59259E-6 L -1.2309 -0.0567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73" y="-284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-0.21476 0.5212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47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/>
          <p:cNvGrpSpPr/>
          <p:nvPr/>
        </p:nvGrpSpPr>
        <p:grpSpPr>
          <a:xfrm>
            <a:off x="-2222738" y="10269760"/>
            <a:ext cx="5555805" cy="2060736"/>
            <a:chOff x="-2333626" y="8829600"/>
            <a:chExt cx="10509514" cy="3500438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3626" y="8829600"/>
              <a:ext cx="4667251" cy="3500438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637" y="8829600"/>
              <a:ext cx="4667251" cy="3500438"/>
            </a:xfrm>
            <a:prstGeom prst="rect">
              <a:avLst/>
            </a:prstGeom>
          </p:spPr>
        </p:pic>
      </p:grpSp>
      <p:grpSp>
        <p:nvGrpSpPr>
          <p:cNvPr id="26" name="Groupe 25"/>
          <p:cNvGrpSpPr/>
          <p:nvPr/>
        </p:nvGrpSpPr>
        <p:grpSpPr>
          <a:xfrm>
            <a:off x="4572000" y="-4635896"/>
            <a:ext cx="5832648" cy="2295018"/>
            <a:chOff x="4572000" y="-5790193"/>
            <a:chExt cx="10215712" cy="3449316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-5769877"/>
              <a:ext cx="4572000" cy="3429000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8624" y="-5790193"/>
              <a:ext cx="4599088" cy="3449316"/>
            </a:xfrm>
            <a:prstGeom prst="rect">
              <a:avLst/>
            </a:prstGeom>
          </p:spPr>
        </p:pic>
      </p:grpSp>
      <p:pic>
        <p:nvPicPr>
          <p:cNvPr id="27" name="Imag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269760"/>
            <a:ext cx="2857520" cy="214314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7504" y="97468"/>
            <a:ext cx="3225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Agency FB" panose="020B0503020202020204" pitchFamily="34" charset="0"/>
              </a:rPr>
              <a:t>II. 1) Puzzle de Robinson</a:t>
            </a:r>
            <a:endParaRPr lang="fr-FR" sz="3200" dirty="0">
              <a:latin typeface="Agency FB" panose="020B0503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43900" y="142852"/>
            <a:ext cx="857256" cy="78581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7429520" y="142852"/>
            <a:ext cx="642942" cy="642942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8572528" y="1000108"/>
            <a:ext cx="428628" cy="428628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8358214" y="1000108"/>
            <a:ext cx="142876" cy="42862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7858148" y="1000108"/>
            <a:ext cx="428628" cy="428628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215338" y="5857892"/>
            <a:ext cx="428628" cy="42862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8715404" y="5857892"/>
            <a:ext cx="285720" cy="857256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8215338" y="5286388"/>
            <a:ext cx="785818" cy="500066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001024" y="4143380"/>
            <a:ext cx="642942" cy="214314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215338" y="4429132"/>
            <a:ext cx="785818" cy="78581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8715404" y="3357562"/>
            <a:ext cx="285752" cy="1000132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7858148" y="857232"/>
            <a:ext cx="214314" cy="7143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7858148" y="3357562"/>
            <a:ext cx="785818" cy="714380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7929586" y="1928802"/>
            <a:ext cx="214314" cy="357190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8072462" y="2357430"/>
            <a:ext cx="928694" cy="928694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7786710" y="1500174"/>
            <a:ext cx="357190" cy="35719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8215338" y="1500174"/>
            <a:ext cx="785818" cy="785818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107504" y="5940401"/>
            <a:ext cx="857256" cy="785818"/>
          </a:xfrm>
          <a:prstGeom prst="rect">
            <a:avLst/>
          </a:prstGeom>
          <a:solidFill>
            <a:srgbClr val="3EAAD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107504" y="4500570"/>
            <a:ext cx="216024" cy="1357322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/>
          <p:cNvSpPr/>
          <p:nvPr/>
        </p:nvSpPr>
        <p:spPr>
          <a:xfrm>
            <a:off x="107504" y="3792976"/>
            <a:ext cx="648072" cy="62508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/>
          <p:cNvSpPr/>
          <p:nvPr/>
        </p:nvSpPr>
        <p:spPr>
          <a:xfrm>
            <a:off x="1065665" y="6286521"/>
            <a:ext cx="409992" cy="43969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428246" y="5286388"/>
            <a:ext cx="536514" cy="571504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424352" y="4500569"/>
            <a:ext cx="763272" cy="732239"/>
          </a:xfrm>
          <a:prstGeom prst="rect">
            <a:avLst/>
          </a:prstGeom>
          <a:solidFill>
            <a:srgbClr val="7AA73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1065665" y="5286388"/>
            <a:ext cx="265975" cy="892975"/>
          </a:xfrm>
          <a:prstGeom prst="rect">
            <a:avLst/>
          </a:prstGeom>
          <a:solidFill>
            <a:srgbClr val="F688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 rot="16200000">
            <a:off x="-106810" y="3286747"/>
            <a:ext cx="642942" cy="214314"/>
          </a:xfrm>
          <a:prstGeom prst="rect">
            <a:avLst/>
          </a:prstGeom>
          <a:solidFill>
            <a:srgbClr val="DE4B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395536" y="1000108"/>
            <a:ext cx="248873" cy="378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395536" y="1845239"/>
            <a:ext cx="248873" cy="378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395536" y="1314250"/>
            <a:ext cx="248873" cy="378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321818" y="961667"/>
            <a:ext cx="7346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Conjecture de Wang : tout jeu de tuiles pouvant paver le plan le peut de manière périodique. </a:t>
            </a:r>
          </a:p>
        </p:txBody>
      </p:sp>
    </p:spTree>
    <p:extLst>
      <p:ext uri="{BB962C8B-B14F-4D97-AF65-F5344CB8AC3E}">
        <p14:creationId xmlns:p14="http://schemas.microsoft.com/office/powerpoint/2010/main" val="830060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81481E-6 L 0.41563 -1.1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81" y="-5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563 -1.10602 L 0.3448 0.00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5567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0.32673 0.9245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37" y="46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6 L -0.16406 -0.8932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2" y="-4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11042" y1="11111" x2="11042" y2="11111"/>
                        <a14:backgroundMark x1="31042" y1="15333" x2="31042" y2="15333"/>
                        <a14:backgroundMark x1="31771" y1="31556" x2="31771" y2="31556"/>
                        <a14:backgroundMark x1="40521" y1="16667" x2="40521" y2="16667"/>
                        <a14:backgroundMark x1="45417" y1="14222" x2="45417" y2="14222"/>
                        <a14:backgroundMark x1="52917" y1="28444" x2="52917" y2="28444"/>
                        <a14:backgroundMark x1="66875" y1="30222" x2="66875" y2="30222"/>
                        <a14:backgroundMark x1="78125" y1="30444" x2="78125" y2="30444"/>
                        <a14:backgroundMark x1="84063" y1="13556" x2="84063" y2="13556"/>
                        <a14:backgroundMark x1="90417" y1="14667" x2="90417" y2="14667"/>
                        <a14:backgroundMark x1="91771" y1="31556" x2="91771" y2="31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4885" y="1577355"/>
            <a:ext cx="5504540" cy="2580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428625" y="4872037"/>
            <a:ext cx="10129838" cy="757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3300" dirty="0"/>
          </a:p>
        </p:txBody>
      </p:sp>
      <p:sp>
        <p:nvSpPr>
          <p:cNvPr id="6" name="Rectangle 5"/>
          <p:cNvSpPr/>
          <p:nvPr/>
        </p:nvSpPr>
        <p:spPr>
          <a:xfrm>
            <a:off x="-406854" y="4872037"/>
            <a:ext cx="814388" cy="757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300" dirty="0"/>
              <a:t>#</a:t>
            </a:r>
          </a:p>
        </p:txBody>
      </p:sp>
      <p:sp>
        <p:nvSpPr>
          <p:cNvPr id="7" name="Rectangle 6"/>
          <p:cNvSpPr/>
          <p:nvPr/>
        </p:nvSpPr>
        <p:spPr>
          <a:xfrm>
            <a:off x="407533" y="4872037"/>
            <a:ext cx="814388" cy="757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300" dirty="0"/>
              <a:t>#</a:t>
            </a:r>
          </a:p>
        </p:txBody>
      </p:sp>
      <p:sp>
        <p:nvSpPr>
          <p:cNvPr id="8" name="Rectangle 7"/>
          <p:cNvSpPr/>
          <p:nvPr/>
        </p:nvSpPr>
        <p:spPr>
          <a:xfrm>
            <a:off x="1221922" y="4872037"/>
            <a:ext cx="814388" cy="757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300" dirty="0"/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75178" y="4872037"/>
            <a:ext cx="814388" cy="757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300" dirty="0"/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00451" y="4872037"/>
            <a:ext cx="814388" cy="757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300" dirty="0"/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14837" y="4872037"/>
            <a:ext cx="814388" cy="757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300" dirty="0"/>
              <a:t>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00651" y="4872037"/>
            <a:ext cx="814388" cy="757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300" dirty="0"/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15037" y="4872037"/>
            <a:ext cx="814388" cy="757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300" dirty="0"/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00851" y="4872037"/>
            <a:ext cx="814388" cy="757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300" dirty="0"/>
              <a:t>#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86662" y="4872037"/>
            <a:ext cx="814388" cy="757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300" dirty="0"/>
              <a:t>#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395606" y="4872037"/>
            <a:ext cx="814388" cy="757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300" dirty="0"/>
              <a:t>#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101137" y="4872037"/>
            <a:ext cx="814388" cy="757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300" dirty="0"/>
              <a:t>#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07733" y="4872037"/>
            <a:ext cx="814388" cy="757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300" dirty="0"/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004889" y="4872037"/>
            <a:ext cx="814388" cy="757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300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24" name="Groupe 23"/>
          <p:cNvGrpSpPr/>
          <p:nvPr/>
        </p:nvGrpSpPr>
        <p:grpSpPr>
          <a:xfrm>
            <a:off x="1684498" y="4013680"/>
            <a:ext cx="1619867" cy="1032050"/>
            <a:chOff x="3341368" y="4234160"/>
            <a:chExt cx="2087881" cy="1376065"/>
          </a:xfrm>
        </p:grpSpPr>
        <p:sp>
          <p:nvSpPr>
            <p:cNvPr id="21" name="Triangle isocèle 20"/>
            <p:cNvSpPr/>
            <p:nvPr/>
          </p:nvSpPr>
          <p:spPr>
            <a:xfrm rot="10800000">
              <a:off x="3752850" y="4695825"/>
              <a:ext cx="1060704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22" name="ZoneTexte 21"/>
            <p:cNvSpPr txBox="1"/>
            <p:nvPr/>
          </p:nvSpPr>
          <p:spPr>
            <a:xfrm flipH="1">
              <a:off x="3341368" y="4234160"/>
              <a:ext cx="2087881" cy="861774"/>
            </a:xfrm>
            <a:prstGeom prst="rect">
              <a:avLst/>
            </a:prstGeom>
            <a:solidFill>
              <a:srgbClr val="000000">
                <a:alpha val="1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Tête de lecture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4060207" y="4725261"/>
              <a:ext cx="65020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100" b="1" dirty="0"/>
                <a:t>q</a:t>
              </a:r>
              <a:r>
                <a:rPr lang="fr-FR" sz="2100" b="1" baseline="-25000" dirty="0"/>
                <a:t>0</a:t>
              </a:r>
            </a:p>
          </p:txBody>
        </p:sp>
      </p:grpSp>
      <p:grpSp>
        <p:nvGrpSpPr>
          <p:cNvPr id="44" name="Groupe 43"/>
          <p:cNvGrpSpPr/>
          <p:nvPr/>
        </p:nvGrpSpPr>
        <p:grpSpPr>
          <a:xfrm>
            <a:off x="80628" y="3161575"/>
            <a:ext cx="1026115" cy="2740340"/>
            <a:chOff x="107504" y="3072433"/>
            <a:chExt cx="1368153" cy="3653786"/>
          </a:xfrm>
        </p:grpSpPr>
        <p:sp>
          <p:nvSpPr>
            <p:cNvPr id="45" name="Rectangle 44"/>
            <p:cNvSpPr/>
            <p:nvPr/>
          </p:nvSpPr>
          <p:spPr>
            <a:xfrm>
              <a:off x="107504" y="5940401"/>
              <a:ext cx="857256" cy="785818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07504" y="4500570"/>
              <a:ext cx="216024" cy="1357322"/>
            </a:xfrm>
            <a:prstGeom prst="rect">
              <a:avLst/>
            </a:prstGeom>
            <a:solidFill>
              <a:srgbClr val="F688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07504" y="3792976"/>
              <a:ext cx="648072" cy="6250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065665" y="6286521"/>
              <a:ext cx="409992" cy="43969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28246" y="5286388"/>
              <a:ext cx="536514" cy="571504"/>
            </a:xfrm>
            <a:prstGeom prst="rect">
              <a:avLst/>
            </a:prstGeom>
            <a:solidFill>
              <a:srgbClr val="DE4B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24352" y="4500569"/>
              <a:ext cx="763272" cy="732239"/>
            </a:xfrm>
            <a:prstGeom prst="rect">
              <a:avLst/>
            </a:prstGeom>
            <a:solidFill>
              <a:srgbClr val="7AA7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65665" y="5286388"/>
              <a:ext cx="265975" cy="892975"/>
            </a:xfrm>
            <a:prstGeom prst="rect">
              <a:avLst/>
            </a:prstGeom>
            <a:solidFill>
              <a:srgbClr val="F688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2" name="Rectangle 51"/>
            <p:cNvSpPr/>
            <p:nvPr/>
          </p:nvSpPr>
          <p:spPr>
            <a:xfrm rot="16200000">
              <a:off x="-106810" y="3286747"/>
              <a:ext cx="642942" cy="214314"/>
            </a:xfrm>
            <a:prstGeom prst="rect">
              <a:avLst/>
            </a:prstGeom>
            <a:solidFill>
              <a:srgbClr val="DE4B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7863537" y="972692"/>
            <a:ext cx="1178727" cy="4929222"/>
            <a:chOff x="7429520" y="142852"/>
            <a:chExt cx="1571636" cy="6572296"/>
          </a:xfrm>
        </p:grpSpPr>
        <p:sp>
          <p:nvSpPr>
            <p:cNvPr id="27" name="Rectangle 26"/>
            <p:cNvSpPr/>
            <p:nvPr/>
          </p:nvSpPr>
          <p:spPr>
            <a:xfrm>
              <a:off x="8143900" y="142852"/>
              <a:ext cx="857256" cy="785818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429520" y="142852"/>
              <a:ext cx="642942" cy="642942"/>
            </a:xfrm>
            <a:prstGeom prst="rect">
              <a:avLst/>
            </a:prstGeom>
            <a:solidFill>
              <a:srgbClr val="F688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572528" y="1000108"/>
              <a:ext cx="428628" cy="428628"/>
            </a:xfrm>
            <a:prstGeom prst="rect">
              <a:avLst/>
            </a:prstGeom>
            <a:solidFill>
              <a:srgbClr val="DE4B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358214" y="1000108"/>
              <a:ext cx="142876" cy="42862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858148" y="1000108"/>
              <a:ext cx="428628" cy="428628"/>
            </a:xfrm>
            <a:prstGeom prst="rect">
              <a:avLst/>
            </a:prstGeom>
            <a:solidFill>
              <a:srgbClr val="7AA7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215338" y="5857892"/>
              <a:ext cx="428628" cy="428628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715404" y="5857892"/>
              <a:ext cx="285720" cy="857256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215338" y="5286388"/>
              <a:ext cx="785818" cy="500066"/>
            </a:xfrm>
            <a:prstGeom prst="rect">
              <a:avLst/>
            </a:prstGeom>
            <a:solidFill>
              <a:srgbClr val="7AA7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001024" y="4143380"/>
              <a:ext cx="642942" cy="214314"/>
            </a:xfrm>
            <a:prstGeom prst="rect">
              <a:avLst/>
            </a:prstGeom>
            <a:solidFill>
              <a:srgbClr val="DE4B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215338" y="4429132"/>
              <a:ext cx="785818" cy="78581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715404" y="3357562"/>
              <a:ext cx="285752" cy="1000132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858148" y="857232"/>
              <a:ext cx="214314" cy="71438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858148" y="3357562"/>
              <a:ext cx="785818" cy="714380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929586" y="1928802"/>
              <a:ext cx="214314" cy="357190"/>
            </a:xfrm>
            <a:prstGeom prst="rect">
              <a:avLst/>
            </a:prstGeom>
            <a:solidFill>
              <a:srgbClr val="7AA7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8072462" y="2357430"/>
              <a:ext cx="928694" cy="928694"/>
            </a:xfrm>
            <a:prstGeom prst="rect">
              <a:avLst/>
            </a:prstGeom>
            <a:solidFill>
              <a:srgbClr val="7AA7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786710" y="1500174"/>
              <a:ext cx="357190" cy="35719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215338" y="1500174"/>
              <a:ext cx="785818" cy="785818"/>
            </a:xfrm>
            <a:prstGeom prst="rect">
              <a:avLst/>
            </a:prstGeom>
            <a:solidFill>
              <a:srgbClr val="F688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sp>
        <p:nvSpPr>
          <p:cNvPr id="53" name="ZoneTexte 52"/>
          <p:cNvSpPr txBox="1"/>
          <p:nvPr/>
        </p:nvSpPr>
        <p:spPr>
          <a:xfrm>
            <a:off x="80628" y="930351"/>
            <a:ext cx="4142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gency FB" panose="020B0503020202020204" pitchFamily="34" charset="0"/>
              </a:rPr>
              <a:t>Fonctionnement d’une machine de Turing</a:t>
            </a:r>
          </a:p>
        </p:txBody>
      </p:sp>
    </p:spTree>
    <p:extLst>
      <p:ext uri="{BB962C8B-B14F-4D97-AF65-F5344CB8AC3E}">
        <p14:creationId xmlns:p14="http://schemas.microsoft.com/office/powerpoint/2010/main" val="87172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6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33333E-6 L 0.08577 -0.00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8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6" grpId="0" animBg="1"/>
      <p:bldP spid="2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Connecteur droit 41"/>
          <p:cNvCxnSpPr/>
          <p:nvPr/>
        </p:nvCxnSpPr>
        <p:spPr>
          <a:xfrm>
            <a:off x="0" y="4980747"/>
            <a:ext cx="9144000" cy="1163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/>
          <p:cNvGrpSpPr/>
          <p:nvPr/>
        </p:nvGrpSpPr>
        <p:grpSpPr>
          <a:xfrm>
            <a:off x="1448607" y="1014728"/>
            <a:ext cx="645994" cy="645995"/>
            <a:chOff x="2873828" y="1277255"/>
            <a:chExt cx="914401" cy="914402"/>
          </a:xfrm>
        </p:grpSpPr>
        <p:sp>
          <p:nvSpPr>
            <p:cNvPr id="4" name="Rectangle 3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5" name="Triangle isocèle 4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6" name="Triangle isocèle 5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7" name="Triangle isocèle 6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8" name="Triangle isocèle 7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2737359" y="1013861"/>
            <a:ext cx="645994" cy="645995"/>
            <a:chOff x="2873828" y="1277255"/>
            <a:chExt cx="914401" cy="914402"/>
          </a:xfrm>
        </p:grpSpPr>
        <p:sp>
          <p:nvSpPr>
            <p:cNvPr id="12" name="Rectangle 11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13" name="Triangle isocèle 12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14" name="Triangle isocèle 13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15" name="Triangle isocèle 14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16" name="Triangle isocèle 15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162075" y="1013861"/>
            <a:ext cx="645994" cy="645995"/>
            <a:chOff x="2873828" y="1277255"/>
            <a:chExt cx="914401" cy="914402"/>
          </a:xfrm>
        </p:grpSpPr>
        <p:sp>
          <p:nvSpPr>
            <p:cNvPr id="18" name="Rectangle 17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19" name="Triangle isocèle 18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20" name="Triangle isocèle 19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21" name="Triangle isocèle 20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22" name="Triangle isocèle 21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800630" y="1013861"/>
            <a:ext cx="645994" cy="645995"/>
            <a:chOff x="2873828" y="1277255"/>
            <a:chExt cx="914401" cy="914402"/>
          </a:xfrm>
        </p:grpSpPr>
        <p:sp>
          <p:nvSpPr>
            <p:cNvPr id="24" name="Rectangle 23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25" name="Triangle isocèle 24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26" name="Triangle isocèle 25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27" name="Triangle isocèle 26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28" name="Triangle isocèle 27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112" name="Groupe 111"/>
          <p:cNvGrpSpPr/>
          <p:nvPr/>
        </p:nvGrpSpPr>
        <p:grpSpPr>
          <a:xfrm>
            <a:off x="166802" y="1663505"/>
            <a:ext cx="645994" cy="645995"/>
            <a:chOff x="2873828" y="1277255"/>
            <a:chExt cx="914401" cy="914402"/>
          </a:xfrm>
        </p:grpSpPr>
        <p:sp>
          <p:nvSpPr>
            <p:cNvPr id="113" name="Rectangle 112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114" name="Triangle isocèle 113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115" name="Triangle isocèle 114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116" name="Triangle isocèle 115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117" name="Triangle isocèle 116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130" name="Groupe 129"/>
          <p:cNvGrpSpPr/>
          <p:nvPr/>
        </p:nvGrpSpPr>
        <p:grpSpPr>
          <a:xfrm>
            <a:off x="802794" y="1664147"/>
            <a:ext cx="645994" cy="645995"/>
            <a:chOff x="2873828" y="1277255"/>
            <a:chExt cx="914401" cy="914402"/>
          </a:xfrm>
        </p:grpSpPr>
        <p:sp>
          <p:nvSpPr>
            <p:cNvPr id="131" name="Rectangle 130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132" name="Triangle isocèle 131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133" name="Triangle isocèle 132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134" name="Triangle isocèle 133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135" name="Triangle isocèle 134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136" name="Groupe 135"/>
          <p:cNvGrpSpPr/>
          <p:nvPr/>
        </p:nvGrpSpPr>
        <p:grpSpPr>
          <a:xfrm>
            <a:off x="2729160" y="1652620"/>
            <a:ext cx="645994" cy="645995"/>
            <a:chOff x="2873828" y="1277255"/>
            <a:chExt cx="914401" cy="914402"/>
          </a:xfrm>
        </p:grpSpPr>
        <p:sp>
          <p:nvSpPr>
            <p:cNvPr id="137" name="Rectangle 136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138" name="Triangle isocèle 137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139" name="Triangle isocèle 138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140" name="Triangle isocèle 139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141" name="Triangle isocèle 140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145" name="Groupe 144"/>
          <p:cNvGrpSpPr/>
          <p:nvPr/>
        </p:nvGrpSpPr>
        <p:grpSpPr>
          <a:xfrm>
            <a:off x="1446288" y="1658699"/>
            <a:ext cx="645994" cy="645995"/>
            <a:chOff x="2873828" y="1277255"/>
            <a:chExt cx="914401" cy="914402"/>
          </a:xfrm>
        </p:grpSpPr>
        <p:sp>
          <p:nvSpPr>
            <p:cNvPr id="146" name="Rectangle 145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147" name="Triangle isocèle 146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148" name="Triangle isocèle 147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149" name="Triangle isocèle 148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150" name="Triangle isocèle 149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rgbClr val="46E20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151" name="Groupe 150"/>
          <p:cNvGrpSpPr/>
          <p:nvPr/>
        </p:nvGrpSpPr>
        <p:grpSpPr>
          <a:xfrm>
            <a:off x="2092208" y="1014087"/>
            <a:ext cx="645994" cy="645995"/>
            <a:chOff x="2873828" y="1277255"/>
            <a:chExt cx="914401" cy="914402"/>
          </a:xfrm>
        </p:grpSpPr>
        <p:sp>
          <p:nvSpPr>
            <p:cNvPr id="152" name="Rectangle 151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153" name="Triangle isocèle 152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154" name="Triangle isocèle 153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155" name="Triangle isocèle 154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156" name="Triangle isocèle 155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157" name="Groupe 156"/>
          <p:cNvGrpSpPr/>
          <p:nvPr/>
        </p:nvGrpSpPr>
        <p:grpSpPr>
          <a:xfrm>
            <a:off x="2092497" y="1651466"/>
            <a:ext cx="645994" cy="645995"/>
            <a:chOff x="2873828" y="1277255"/>
            <a:chExt cx="914401" cy="914402"/>
          </a:xfrm>
        </p:grpSpPr>
        <p:sp>
          <p:nvSpPr>
            <p:cNvPr id="158" name="Rectangle 157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159" name="Triangle isocèle 158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160" name="Triangle isocèle 159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rgbClr val="46E20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161" name="Triangle isocèle 160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162" name="Triangle isocèle 161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163" name="Groupe 162"/>
          <p:cNvGrpSpPr/>
          <p:nvPr/>
        </p:nvGrpSpPr>
        <p:grpSpPr>
          <a:xfrm>
            <a:off x="164238" y="2306881"/>
            <a:ext cx="645994" cy="645995"/>
            <a:chOff x="2873828" y="1277255"/>
            <a:chExt cx="914401" cy="914402"/>
          </a:xfrm>
        </p:grpSpPr>
        <p:sp>
          <p:nvSpPr>
            <p:cNvPr id="164" name="Rectangle 163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165" name="Triangle isocèle 164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166" name="Triangle isocèle 165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167" name="Triangle isocèle 166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168" name="Triangle isocèle 167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169" name="Groupe 168"/>
          <p:cNvGrpSpPr/>
          <p:nvPr/>
        </p:nvGrpSpPr>
        <p:grpSpPr>
          <a:xfrm>
            <a:off x="800229" y="2307522"/>
            <a:ext cx="645994" cy="645995"/>
            <a:chOff x="2873828" y="1277255"/>
            <a:chExt cx="914401" cy="914402"/>
          </a:xfrm>
        </p:grpSpPr>
        <p:sp>
          <p:nvSpPr>
            <p:cNvPr id="170" name="Rectangle 169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171" name="Triangle isocèle 170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172" name="Triangle isocèle 171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173" name="Triangle isocèle 172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174" name="Triangle isocèle 173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175" name="Groupe 174"/>
          <p:cNvGrpSpPr/>
          <p:nvPr/>
        </p:nvGrpSpPr>
        <p:grpSpPr>
          <a:xfrm>
            <a:off x="2737482" y="2306881"/>
            <a:ext cx="645994" cy="645995"/>
            <a:chOff x="2873828" y="1277255"/>
            <a:chExt cx="914401" cy="914402"/>
          </a:xfrm>
        </p:grpSpPr>
        <p:sp>
          <p:nvSpPr>
            <p:cNvPr id="176" name="Rectangle 175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177" name="Triangle isocèle 176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178" name="Triangle isocèle 177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rgbClr val="46E20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179" name="Triangle isocèle 178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180" name="Triangle isocèle 179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193" name="Groupe 192"/>
          <p:cNvGrpSpPr/>
          <p:nvPr/>
        </p:nvGrpSpPr>
        <p:grpSpPr>
          <a:xfrm>
            <a:off x="1445322" y="2307189"/>
            <a:ext cx="645994" cy="645995"/>
            <a:chOff x="2873828" y="1277255"/>
            <a:chExt cx="914401" cy="914402"/>
          </a:xfrm>
        </p:grpSpPr>
        <p:sp>
          <p:nvSpPr>
            <p:cNvPr id="194" name="Rectangle 193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195" name="Triangle isocèle 194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196" name="Triangle isocèle 195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197" name="Triangle isocèle 196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198" name="Triangle isocèle 197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219" name="Groupe 218"/>
          <p:cNvGrpSpPr/>
          <p:nvPr/>
        </p:nvGrpSpPr>
        <p:grpSpPr>
          <a:xfrm>
            <a:off x="2090330" y="2306881"/>
            <a:ext cx="645994" cy="645995"/>
            <a:chOff x="2873828" y="1277255"/>
            <a:chExt cx="914401" cy="914402"/>
          </a:xfrm>
        </p:grpSpPr>
        <p:sp>
          <p:nvSpPr>
            <p:cNvPr id="220" name="Rectangle 219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221" name="Triangle isocèle 220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222" name="Triangle isocèle 221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223" name="Triangle isocèle 222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224" name="Triangle isocèle 223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rgbClr val="46E20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225" name="Groupe 224"/>
          <p:cNvGrpSpPr/>
          <p:nvPr/>
        </p:nvGrpSpPr>
        <p:grpSpPr>
          <a:xfrm>
            <a:off x="163598" y="2951279"/>
            <a:ext cx="645994" cy="645995"/>
            <a:chOff x="2873828" y="1277255"/>
            <a:chExt cx="914401" cy="914402"/>
          </a:xfrm>
        </p:grpSpPr>
        <p:sp>
          <p:nvSpPr>
            <p:cNvPr id="226" name="Rectangle 225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227" name="Triangle isocèle 226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228" name="Triangle isocèle 227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229" name="Triangle isocèle 228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230" name="Triangle isocèle 229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231" name="Groupe 230"/>
          <p:cNvGrpSpPr/>
          <p:nvPr/>
        </p:nvGrpSpPr>
        <p:grpSpPr>
          <a:xfrm>
            <a:off x="799590" y="2951919"/>
            <a:ext cx="645994" cy="645995"/>
            <a:chOff x="2873828" y="1277255"/>
            <a:chExt cx="914401" cy="914402"/>
          </a:xfrm>
        </p:grpSpPr>
        <p:sp>
          <p:nvSpPr>
            <p:cNvPr id="232" name="Rectangle 231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233" name="Triangle isocèle 232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234" name="Triangle isocèle 233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235" name="Triangle isocèle 234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236" name="Triangle isocèle 235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237" name="Groupe 236"/>
          <p:cNvGrpSpPr/>
          <p:nvPr/>
        </p:nvGrpSpPr>
        <p:grpSpPr>
          <a:xfrm>
            <a:off x="2736842" y="2951279"/>
            <a:ext cx="645994" cy="645995"/>
            <a:chOff x="2873828" y="1277255"/>
            <a:chExt cx="914401" cy="914402"/>
          </a:xfrm>
        </p:grpSpPr>
        <p:sp>
          <p:nvSpPr>
            <p:cNvPr id="238" name="Rectangle 237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239" name="Triangle isocèle 238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240" name="Triangle isocèle 239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rgbClr val="39DE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241" name="Triangle isocèle 240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242" name="Triangle isocèle 241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243" name="Groupe 242"/>
          <p:cNvGrpSpPr/>
          <p:nvPr/>
        </p:nvGrpSpPr>
        <p:grpSpPr>
          <a:xfrm>
            <a:off x="1444682" y="2951586"/>
            <a:ext cx="645994" cy="645995"/>
            <a:chOff x="2873828" y="1277255"/>
            <a:chExt cx="914401" cy="914402"/>
          </a:xfrm>
        </p:grpSpPr>
        <p:sp>
          <p:nvSpPr>
            <p:cNvPr id="244" name="Rectangle 243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245" name="Triangle isocèle 244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246" name="Triangle isocèle 245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247" name="Triangle isocèle 246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248" name="Triangle isocèle 247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249" name="Groupe 248"/>
          <p:cNvGrpSpPr/>
          <p:nvPr/>
        </p:nvGrpSpPr>
        <p:grpSpPr>
          <a:xfrm>
            <a:off x="2089689" y="2951279"/>
            <a:ext cx="645994" cy="645995"/>
            <a:chOff x="2873828" y="1277255"/>
            <a:chExt cx="914401" cy="914402"/>
          </a:xfrm>
        </p:grpSpPr>
        <p:sp>
          <p:nvSpPr>
            <p:cNvPr id="250" name="Rectangle 249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251" name="Triangle isocèle 250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rgbClr val="CC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252" name="Triangle isocèle 251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253" name="Triangle isocèle 252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254" name="Triangle isocèle 253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rgbClr val="39DE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350" dirty="0"/>
                <a:t>	</a:t>
              </a:r>
            </a:p>
          </p:txBody>
        </p:sp>
      </p:grpSp>
      <p:grpSp>
        <p:nvGrpSpPr>
          <p:cNvPr id="285" name="Groupe 284"/>
          <p:cNvGrpSpPr/>
          <p:nvPr/>
        </p:nvGrpSpPr>
        <p:grpSpPr>
          <a:xfrm>
            <a:off x="166802" y="3595868"/>
            <a:ext cx="645994" cy="645995"/>
            <a:chOff x="2873828" y="1277255"/>
            <a:chExt cx="914401" cy="914402"/>
          </a:xfrm>
        </p:grpSpPr>
        <p:sp>
          <p:nvSpPr>
            <p:cNvPr id="286" name="Rectangle 285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287" name="Triangle isocèle 286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288" name="Triangle isocèle 287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289" name="Triangle isocèle 288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290" name="Triangle isocèle 289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291" name="Groupe 290"/>
          <p:cNvGrpSpPr/>
          <p:nvPr/>
        </p:nvGrpSpPr>
        <p:grpSpPr>
          <a:xfrm>
            <a:off x="802794" y="3596509"/>
            <a:ext cx="645994" cy="645995"/>
            <a:chOff x="2873828" y="1277255"/>
            <a:chExt cx="914401" cy="914402"/>
          </a:xfrm>
        </p:grpSpPr>
        <p:sp>
          <p:nvSpPr>
            <p:cNvPr id="292" name="Rectangle 291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293" name="Triangle isocèle 292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294" name="Triangle isocèle 293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295" name="Triangle isocèle 294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296" name="Triangle isocèle 295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297" name="Groupe 296"/>
          <p:cNvGrpSpPr/>
          <p:nvPr/>
        </p:nvGrpSpPr>
        <p:grpSpPr>
          <a:xfrm>
            <a:off x="2740046" y="3595868"/>
            <a:ext cx="645994" cy="645995"/>
            <a:chOff x="2873828" y="1277255"/>
            <a:chExt cx="914401" cy="914402"/>
          </a:xfrm>
        </p:grpSpPr>
        <p:sp>
          <p:nvSpPr>
            <p:cNvPr id="298" name="Rectangle 297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299" name="Triangle isocèle 298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300" name="Triangle isocèle 299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301" name="Triangle isocèle 300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302" name="Triangle isocèle 301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303" name="Groupe 302"/>
          <p:cNvGrpSpPr/>
          <p:nvPr/>
        </p:nvGrpSpPr>
        <p:grpSpPr>
          <a:xfrm>
            <a:off x="1447886" y="3596176"/>
            <a:ext cx="645994" cy="645995"/>
            <a:chOff x="2873828" y="1277255"/>
            <a:chExt cx="914401" cy="914402"/>
          </a:xfrm>
        </p:grpSpPr>
        <p:sp>
          <p:nvSpPr>
            <p:cNvPr id="304" name="Rectangle 303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305" name="Triangle isocèle 304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306" name="Triangle isocèle 305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307" name="Triangle isocèle 306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308" name="Triangle isocèle 307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rgbClr val="39DE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309" name="Groupe 308"/>
          <p:cNvGrpSpPr/>
          <p:nvPr/>
        </p:nvGrpSpPr>
        <p:grpSpPr>
          <a:xfrm>
            <a:off x="2092893" y="3595868"/>
            <a:ext cx="645994" cy="645995"/>
            <a:chOff x="2873828" y="1277255"/>
            <a:chExt cx="914401" cy="914402"/>
          </a:xfrm>
        </p:grpSpPr>
        <p:sp>
          <p:nvSpPr>
            <p:cNvPr id="310" name="Rectangle 309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311" name="Triangle isocèle 310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312" name="Triangle isocèle 311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rgbClr val="39DE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313" name="Triangle isocèle 312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rgbClr val="CC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314" name="Triangle isocèle 313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350" dirty="0"/>
                <a:t>	</a:t>
              </a:r>
            </a:p>
          </p:txBody>
        </p:sp>
      </p:grpSp>
      <p:grpSp>
        <p:nvGrpSpPr>
          <p:cNvPr id="315" name="Groupe 314"/>
          <p:cNvGrpSpPr/>
          <p:nvPr/>
        </p:nvGrpSpPr>
        <p:grpSpPr>
          <a:xfrm>
            <a:off x="165123" y="4240211"/>
            <a:ext cx="645994" cy="645995"/>
            <a:chOff x="2873828" y="1277255"/>
            <a:chExt cx="914401" cy="914402"/>
          </a:xfrm>
        </p:grpSpPr>
        <p:sp>
          <p:nvSpPr>
            <p:cNvPr id="316" name="Rectangle 315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317" name="Triangle isocèle 316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318" name="Triangle isocèle 317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319" name="Triangle isocèle 318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320" name="Triangle isocèle 319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321" name="Groupe 320"/>
          <p:cNvGrpSpPr/>
          <p:nvPr/>
        </p:nvGrpSpPr>
        <p:grpSpPr>
          <a:xfrm>
            <a:off x="801116" y="4240852"/>
            <a:ext cx="645994" cy="645995"/>
            <a:chOff x="2873828" y="1277255"/>
            <a:chExt cx="914401" cy="914402"/>
          </a:xfrm>
        </p:grpSpPr>
        <p:sp>
          <p:nvSpPr>
            <p:cNvPr id="322" name="Rectangle 321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323" name="Triangle isocèle 322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324" name="Triangle isocèle 323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325" name="Triangle isocèle 324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326" name="Triangle isocèle 325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327" name="Groupe 326"/>
          <p:cNvGrpSpPr/>
          <p:nvPr/>
        </p:nvGrpSpPr>
        <p:grpSpPr>
          <a:xfrm>
            <a:off x="2738367" y="4240211"/>
            <a:ext cx="645994" cy="645995"/>
            <a:chOff x="2873828" y="1277255"/>
            <a:chExt cx="914401" cy="914402"/>
          </a:xfrm>
        </p:grpSpPr>
        <p:sp>
          <p:nvSpPr>
            <p:cNvPr id="328" name="Rectangle 327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329" name="Triangle isocèle 328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330" name="Triangle isocèle 329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331" name="Triangle isocèle 330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332" name="Triangle isocèle 331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345" name="Groupe 344"/>
          <p:cNvGrpSpPr/>
          <p:nvPr/>
        </p:nvGrpSpPr>
        <p:grpSpPr>
          <a:xfrm>
            <a:off x="2091683" y="4248782"/>
            <a:ext cx="645994" cy="645995"/>
            <a:chOff x="2873828" y="1277255"/>
            <a:chExt cx="914401" cy="914402"/>
          </a:xfrm>
        </p:grpSpPr>
        <p:sp>
          <p:nvSpPr>
            <p:cNvPr id="346" name="Rectangle 345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347" name="Triangle isocèle 346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348" name="Triangle isocèle 347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349" name="Triangle isocèle 348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350" name="Triangle isocèle 349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351" name="Groupe 350"/>
          <p:cNvGrpSpPr/>
          <p:nvPr/>
        </p:nvGrpSpPr>
        <p:grpSpPr>
          <a:xfrm>
            <a:off x="1444088" y="4246745"/>
            <a:ext cx="645994" cy="645995"/>
            <a:chOff x="2873828" y="1277255"/>
            <a:chExt cx="914401" cy="914402"/>
          </a:xfrm>
        </p:grpSpPr>
        <p:sp>
          <p:nvSpPr>
            <p:cNvPr id="352" name="Rectangle 351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353" name="Triangle isocèle 352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rgbClr val="9900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354" name="Triangle isocèle 353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355" name="Triangle isocèle 354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356" name="Triangle isocèle 355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cxnSp>
        <p:nvCxnSpPr>
          <p:cNvPr id="400" name="Connecteur droit 399"/>
          <p:cNvCxnSpPr/>
          <p:nvPr/>
        </p:nvCxnSpPr>
        <p:spPr>
          <a:xfrm flipH="1">
            <a:off x="3732940" y="811514"/>
            <a:ext cx="11747" cy="416922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3" name="Image 4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710" y="1029113"/>
            <a:ext cx="5059917" cy="1259171"/>
          </a:xfrm>
          <a:prstGeom prst="rect">
            <a:avLst/>
          </a:prstGeom>
        </p:spPr>
      </p:pic>
      <p:grpSp>
        <p:nvGrpSpPr>
          <p:cNvPr id="404" name="Groupe 403"/>
          <p:cNvGrpSpPr/>
          <p:nvPr/>
        </p:nvGrpSpPr>
        <p:grpSpPr>
          <a:xfrm>
            <a:off x="2356721" y="5167682"/>
            <a:ext cx="645994" cy="645995"/>
            <a:chOff x="2873828" y="1277255"/>
            <a:chExt cx="914401" cy="914402"/>
          </a:xfrm>
        </p:grpSpPr>
        <p:sp>
          <p:nvSpPr>
            <p:cNvPr id="405" name="Rectangle 404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406" name="Triangle isocèle 405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407" name="Triangle isocèle 406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408" name="Triangle isocèle 407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409" name="Triangle isocèle 408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rgbClr val="46E20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410" name="Groupe 409"/>
          <p:cNvGrpSpPr/>
          <p:nvPr/>
        </p:nvGrpSpPr>
        <p:grpSpPr>
          <a:xfrm>
            <a:off x="3098789" y="5167682"/>
            <a:ext cx="645994" cy="645995"/>
            <a:chOff x="2873828" y="1277255"/>
            <a:chExt cx="914401" cy="914402"/>
          </a:xfrm>
        </p:grpSpPr>
        <p:sp>
          <p:nvSpPr>
            <p:cNvPr id="411" name="Rectangle 410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412" name="Triangle isocèle 411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413" name="Triangle isocèle 412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414" name="Triangle isocèle 413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415" name="Triangle isocèle 414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rgbClr val="46E20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416" name="Groupe 415"/>
          <p:cNvGrpSpPr/>
          <p:nvPr/>
        </p:nvGrpSpPr>
        <p:grpSpPr>
          <a:xfrm>
            <a:off x="3851742" y="5176427"/>
            <a:ext cx="645994" cy="645995"/>
            <a:chOff x="2873828" y="1277255"/>
            <a:chExt cx="914401" cy="914402"/>
          </a:xfrm>
        </p:grpSpPr>
        <p:sp>
          <p:nvSpPr>
            <p:cNvPr id="417" name="Rectangle 416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418" name="Triangle isocèle 417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419" name="Triangle isocèle 418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rgbClr val="39DE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420" name="Triangle isocèle 419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421" name="Triangle isocèle 420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422" name="Groupe 421"/>
          <p:cNvGrpSpPr/>
          <p:nvPr/>
        </p:nvGrpSpPr>
        <p:grpSpPr>
          <a:xfrm>
            <a:off x="4599003" y="5176427"/>
            <a:ext cx="645994" cy="645995"/>
            <a:chOff x="2873828" y="1277255"/>
            <a:chExt cx="914401" cy="914402"/>
          </a:xfrm>
        </p:grpSpPr>
        <p:sp>
          <p:nvSpPr>
            <p:cNvPr id="423" name="Rectangle 422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424" name="Triangle isocèle 423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425" name="Triangle isocèle 424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rgbClr val="39DE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426" name="Triangle isocèle 425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rgbClr val="CC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427" name="Triangle isocèle 426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350" dirty="0"/>
                <a:t>	</a:t>
              </a:r>
            </a:p>
          </p:txBody>
        </p:sp>
      </p:grpSp>
      <p:grpSp>
        <p:nvGrpSpPr>
          <p:cNvPr id="428" name="Groupe 427"/>
          <p:cNvGrpSpPr/>
          <p:nvPr/>
        </p:nvGrpSpPr>
        <p:grpSpPr>
          <a:xfrm>
            <a:off x="5346905" y="5183711"/>
            <a:ext cx="645994" cy="645995"/>
            <a:chOff x="2873828" y="1277255"/>
            <a:chExt cx="914401" cy="914402"/>
          </a:xfrm>
        </p:grpSpPr>
        <p:sp>
          <p:nvSpPr>
            <p:cNvPr id="429" name="Rectangle 428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430" name="Triangle isocèle 429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rgbClr val="9900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431" name="Triangle isocèle 430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432" name="Triangle isocèle 431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433" name="Triangle isocèle 432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cxnSp>
        <p:nvCxnSpPr>
          <p:cNvPr id="434" name="Connecteur droit 433"/>
          <p:cNvCxnSpPr/>
          <p:nvPr/>
        </p:nvCxnSpPr>
        <p:spPr>
          <a:xfrm>
            <a:off x="2250365" y="5297526"/>
            <a:ext cx="4263" cy="37036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4" name="Groupe 523"/>
          <p:cNvGrpSpPr/>
          <p:nvPr/>
        </p:nvGrpSpPr>
        <p:grpSpPr>
          <a:xfrm>
            <a:off x="31359" y="5167687"/>
            <a:ext cx="645994" cy="899049"/>
            <a:chOff x="41812" y="5747246"/>
            <a:chExt cx="861325" cy="1198731"/>
          </a:xfrm>
        </p:grpSpPr>
        <p:sp>
          <p:nvSpPr>
            <p:cNvPr id="142" name="ZoneTexte 141"/>
            <p:cNvSpPr txBox="1"/>
            <p:nvPr/>
          </p:nvSpPr>
          <p:spPr>
            <a:xfrm>
              <a:off x="253479" y="6545868"/>
              <a:ext cx="3637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/>
                <a:t>0</a:t>
              </a:r>
            </a:p>
          </p:txBody>
        </p:sp>
        <p:grpSp>
          <p:nvGrpSpPr>
            <p:cNvPr id="439" name="Groupe 438"/>
            <p:cNvGrpSpPr/>
            <p:nvPr/>
          </p:nvGrpSpPr>
          <p:grpSpPr>
            <a:xfrm>
              <a:off x="41812" y="5747246"/>
              <a:ext cx="861325" cy="861327"/>
              <a:chOff x="2873828" y="1277255"/>
              <a:chExt cx="914401" cy="914402"/>
            </a:xfrm>
          </p:grpSpPr>
          <p:sp>
            <p:nvSpPr>
              <p:cNvPr id="440" name="Rectangle 439"/>
              <p:cNvSpPr/>
              <p:nvPr/>
            </p:nvSpPr>
            <p:spPr>
              <a:xfrm>
                <a:off x="2873829" y="1277257"/>
                <a:ext cx="909865" cy="9144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350"/>
              </a:p>
            </p:txBody>
          </p:sp>
          <p:sp>
            <p:nvSpPr>
              <p:cNvPr id="441" name="Triangle isocèle 440"/>
              <p:cNvSpPr/>
              <p:nvPr/>
            </p:nvSpPr>
            <p:spPr>
              <a:xfrm>
                <a:off x="2873829" y="1733551"/>
                <a:ext cx="914400" cy="45810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442" name="Triangle isocèle 441"/>
              <p:cNvSpPr/>
              <p:nvPr/>
            </p:nvSpPr>
            <p:spPr>
              <a:xfrm rot="5400000">
                <a:off x="2643415" y="1507672"/>
                <a:ext cx="914398" cy="453571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350"/>
              </a:p>
            </p:txBody>
          </p:sp>
          <p:sp>
            <p:nvSpPr>
              <p:cNvPr id="443" name="Triangle isocèle 442"/>
              <p:cNvSpPr/>
              <p:nvPr/>
            </p:nvSpPr>
            <p:spPr>
              <a:xfrm rot="10800000">
                <a:off x="2873829" y="1277255"/>
                <a:ext cx="914400" cy="456294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444" name="Triangle isocèle 443"/>
              <p:cNvSpPr/>
              <p:nvPr/>
            </p:nvSpPr>
            <p:spPr>
              <a:xfrm rot="16200000">
                <a:off x="3098347" y="1506310"/>
                <a:ext cx="914400" cy="456294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350" dirty="0"/>
              </a:p>
            </p:txBody>
          </p:sp>
        </p:grpSp>
      </p:grpSp>
      <p:grpSp>
        <p:nvGrpSpPr>
          <p:cNvPr id="525" name="Groupe 524"/>
          <p:cNvGrpSpPr/>
          <p:nvPr/>
        </p:nvGrpSpPr>
        <p:grpSpPr>
          <a:xfrm>
            <a:off x="767658" y="5167630"/>
            <a:ext cx="645994" cy="899106"/>
            <a:chOff x="1023544" y="5747170"/>
            <a:chExt cx="861325" cy="1198807"/>
          </a:xfrm>
        </p:grpSpPr>
        <p:sp>
          <p:nvSpPr>
            <p:cNvPr id="143" name="ZoneTexte 142"/>
            <p:cNvSpPr txBox="1"/>
            <p:nvPr/>
          </p:nvSpPr>
          <p:spPr>
            <a:xfrm>
              <a:off x="1237683" y="6545868"/>
              <a:ext cx="3637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/>
                <a:t>1</a:t>
              </a:r>
            </a:p>
          </p:txBody>
        </p:sp>
        <p:grpSp>
          <p:nvGrpSpPr>
            <p:cNvPr id="445" name="Groupe 444"/>
            <p:cNvGrpSpPr/>
            <p:nvPr/>
          </p:nvGrpSpPr>
          <p:grpSpPr>
            <a:xfrm>
              <a:off x="1023544" y="5747170"/>
              <a:ext cx="861325" cy="861327"/>
              <a:chOff x="2873828" y="1277255"/>
              <a:chExt cx="914401" cy="914402"/>
            </a:xfrm>
          </p:grpSpPr>
          <p:sp>
            <p:nvSpPr>
              <p:cNvPr id="446" name="Rectangle 445"/>
              <p:cNvSpPr/>
              <p:nvPr/>
            </p:nvSpPr>
            <p:spPr>
              <a:xfrm>
                <a:off x="2873829" y="1277257"/>
                <a:ext cx="909865" cy="9144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350"/>
              </a:p>
            </p:txBody>
          </p:sp>
          <p:sp>
            <p:nvSpPr>
              <p:cNvPr id="447" name="Triangle isocèle 446"/>
              <p:cNvSpPr/>
              <p:nvPr/>
            </p:nvSpPr>
            <p:spPr>
              <a:xfrm>
                <a:off x="2873829" y="1733551"/>
                <a:ext cx="914400" cy="458106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350"/>
              </a:p>
            </p:txBody>
          </p:sp>
          <p:sp>
            <p:nvSpPr>
              <p:cNvPr id="448" name="Triangle isocèle 447"/>
              <p:cNvSpPr/>
              <p:nvPr/>
            </p:nvSpPr>
            <p:spPr>
              <a:xfrm rot="5400000">
                <a:off x="2643415" y="1507672"/>
                <a:ext cx="914398" cy="453571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449" name="Triangle isocèle 448"/>
              <p:cNvSpPr/>
              <p:nvPr/>
            </p:nvSpPr>
            <p:spPr>
              <a:xfrm rot="10800000">
                <a:off x="2873829" y="1277255"/>
                <a:ext cx="914400" cy="456294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450" name="Triangle isocèle 449"/>
              <p:cNvSpPr/>
              <p:nvPr/>
            </p:nvSpPr>
            <p:spPr>
              <a:xfrm rot="16200000">
                <a:off x="3098347" y="1506310"/>
                <a:ext cx="914400" cy="456294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350" dirty="0"/>
              </a:p>
            </p:txBody>
          </p:sp>
        </p:grpSp>
      </p:grpSp>
      <p:grpSp>
        <p:nvGrpSpPr>
          <p:cNvPr id="527" name="Groupe 526"/>
          <p:cNvGrpSpPr/>
          <p:nvPr/>
        </p:nvGrpSpPr>
        <p:grpSpPr>
          <a:xfrm>
            <a:off x="1495380" y="5168004"/>
            <a:ext cx="645994" cy="898729"/>
            <a:chOff x="1993840" y="5747673"/>
            <a:chExt cx="861325" cy="1198305"/>
          </a:xfrm>
        </p:grpSpPr>
        <p:sp>
          <p:nvSpPr>
            <p:cNvPr id="144" name="ZoneTexte 143"/>
            <p:cNvSpPr txBox="1"/>
            <p:nvPr/>
          </p:nvSpPr>
          <p:spPr>
            <a:xfrm>
              <a:off x="2260579" y="6545869"/>
              <a:ext cx="36163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/>
                <a:t>#</a:t>
              </a:r>
            </a:p>
          </p:txBody>
        </p:sp>
        <p:grpSp>
          <p:nvGrpSpPr>
            <p:cNvPr id="451" name="Groupe 450"/>
            <p:cNvGrpSpPr/>
            <p:nvPr/>
          </p:nvGrpSpPr>
          <p:grpSpPr>
            <a:xfrm>
              <a:off x="1993840" y="5747673"/>
              <a:ext cx="861325" cy="861327"/>
              <a:chOff x="2873828" y="1277255"/>
              <a:chExt cx="914401" cy="914402"/>
            </a:xfrm>
          </p:grpSpPr>
          <p:sp>
            <p:nvSpPr>
              <p:cNvPr id="452" name="Rectangle 451"/>
              <p:cNvSpPr/>
              <p:nvPr/>
            </p:nvSpPr>
            <p:spPr>
              <a:xfrm>
                <a:off x="2873829" y="1277257"/>
                <a:ext cx="909865" cy="9144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350"/>
              </a:p>
            </p:txBody>
          </p:sp>
          <p:sp>
            <p:nvSpPr>
              <p:cNvPr id="453" name="Triangle isocèle 452"/>
              <p:cNvSpPr/>
              <p:nvPr/>
            </p:nvSpPr>
            <p:spPr>
              <a:xfrm>
                <a:off x="2873829" y="1733551"/>
                <a:ext cx="914400" cy="458106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454" name="Triangle isocèle 453"/>
              <p:cNvSpPr/>
              <p:nvPr/>
            </p:nvSpPr>
            <p:spPr>
              <a:xfrm rot="5400000">
                <a:off x="2643415" y="1507672"/>
                <a:ext cx="914398" cy="453571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455" name="Triangle isocèle 454"/>
              <p:cNvSpPr/>
              <p:nvPr/>
            </p:nvSpPr>
            <p:spPr>
              <a:xfrm rot="10800000">
                <a:off x="2873829" y="1277255"/>
                <a:ext cx="914400" cy="45629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456" name="Triangle isocèle 455"/>
              <p:cNvSpPr/>
              <p:nvPr/>
            </p:nvSpPr>
            <p:spPr>
              <a:xfrm rot="16200000">
                <a:off x="3098347" y="1506310"/>
                <a:ext cx="914400" cy="456294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350" dirty="0"/>
              </a:p>
            </p:txBody>
          </p:sp>
        </p:grpSp>
      </p:grpSp>
      <p:cxnSp>
        <p:nvCxnSpPr>
          <p:cNvPr id="457" name="Connecteur droit 456"/>
          <p:cNvCxnSpPr/>
          <p:nvPr/>
        </p:nvCxnSpPr>
        <p:spPr>
          <a:xfrm>
            <a:off x="6094804" y="5297526"/>
            <a:ext cx="4263" cy="37036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8" name="Groupe 457"/>
          <p:cNvGrpSpPr/>
          <p:nvPr/>
        </p:nvGrpSpPr>
        <p:grpSpPr>
          <a:xfrm>
            <a:off x="6194093" y="5183711"/>
            <a:ext cx="645994" cy="645995"/>
            <a:chOff x="2873828" y="1277255"/>
            <a:chExt cx="914401" cy="914402"/>
          </a:xfrm>
        </p:grpSpPr>
        <p:sp>
          <p:nvSpPr>
            <p:cNvPr id="459" name="Rectangle 458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460" name="Triangle isocèle 459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461" name="Triangle isocèle 460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rgbClr val="46E20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462" name="Triangle isocèle 461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463" name="Triangle isocèle 462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464" name="Groupe 463"/>
          <p:cNvGrpSpPr/>
          <p:nvPr/>
        </p:nvGrpSpPr>
        <p:grpSpPr>
          <a:xfrm>
            <a:off x="6948933" y="5183071"/>
            <a:ext cx="645994" cy="645995"/>
            <a:chOff x="2873828" y="1277255"/>
            <a:chExt cx="914401" cy="914402"/>
          </a:xfrm>
        </p:grpSpPr>
        <p:sp>
          <p:nvSpPr>
            <p:cNvPr id="465" name="Rectangle 464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466" name="Triangle isocèle 465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467" name="Triangle isocèle 466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rgbClr val="46E20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468" name="Triangle isocèle 467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469" name="Triangle isocèle 468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470" name="Groupe 469"/>
          <p:cNvGrpSpPr/>
          <p:nvPr/>
        </p:nvGrpSpPr>
        <p:grpSpPr>
          <a:xfrm>
            <a:off x="7703133" y="5187564"/>
            <a:ext cx="645994" cy="645995"/>
            <a:chOff x="2873828" y="1277255"/>
            <a:chExt cx="914401" cy="914402"/>
          </a:xfrm>
        </p:grpSpPr>
        <p:sp>
          <p:nvSpPr>
            <p:cNvPr id="471" name="Rectangle 470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472" name="Triangle isocèle 471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rgbClr val="CC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473" name="Triangle isocèle 472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474" name="Triangle isocèle 473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475" name="Triangle isocèle 474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rgbClr val="39DE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350" dirty="0"/>
                <a:t>	</a:t>
              </a:r>
            </a:p>
          </p:txBody>
        </p:sp>
      </p:grpSp>
      <p:grpSp>
        <p:nvGrpSpPr>
          <p:cNvPr id="476" name="Groupe 475"/>
          <p:cNvGrpSpPr/>
          <p:nvPr/>
        </p:nvGrpSpPr>
        <p:grpSpPr>
          <a:xfrm>
            <a:off x="8451564" y="5187565"/>
            <a:ext cx="645994" cy="645995"/>
            <a:chOff x="2873828" y="1277255"/>
            <a:chExt cx="914401" cy="914402"/>
          </a:xfrm>
        </p:grpSpPr>
        <p:sp>
          <p:nvSpPr>
            <p:cNvPr id="477" name="Rectangle 476"/>
            <p:cNvSpPr/>
            <p:nvPr/>
          </p:nvSpPr>
          <p:spPr>
            <a:xfrm>
              <a:off x="2873829" y="1277257"/>
              <a:ext cx="909865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478" name="Triangle isocèle 477"/>
            <p:cNvSpPr/>
            <p:nvPr/>
          </p:nvSpPr>
          <p:spPr>
            <a:xfrm>
              <a:off x="2873829" y="1733551"/>
              <a:ext cx="914400" cy="458106"/>
            </a:xfrm>
            <a:prstGeom prst="triangl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479" name="Triangle isocèle 478"/>
            <p:cNvSpPr/>
            <p:nvPr/>
          </p:nvSpPr>
          <p:spPr>
            <a:xfrm rot="5400000">
              <a:off x="2643415" y="1507672"/>
              <a:ext cx="914398" cy="453571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/>
            </a:p>
          </p:txBody>
        </p:sp>
        <p:sp>
          <p:nvSpPr>
            <p:cNvPr id="480" name="Triangle isocèle 479"/>
            <p:cNvSpPr/>
            <p:nvPr/>
          </p:nvSpPr>
          <p:spPr>
            <a:xfrm rot="10800000">
              <a:off x="2873829" y="1277255"/>
              <a:ext cx="914400" cy="456294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481" name="Triangle isocèle 480"/>
            <p:cNvSpPr/>
            <p:nvPr/>
          </p:nvSpPr>
          <p:spPr>
            <a:xfrm rot="16200000">
              <a:off x="3098347" y="1506310"/>
              <a:ext cx="914400" cy="456294"/>
            </a:xfrm>
            <a:prstGeom prst="triangle">
              <a:avLst/>
            </a:prstGeom>
            <a:solidFill>
              <a:srgbClr val="39DE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</p:grpSp>
      <p:grpSp>
        <p:nvGrpSpPr>
          <p:cNvPr id="522" name="Groupe 521"/>
          <p:cNvGrpSpPr/>
          <p:nvPr/>
        </p:nvGrpSpPr>
        <p:grpSpPr>
          <a:xfrm>
            <a:off x="4372812" y="3192495"/>
            <a:ext cx="4047523" cy="774320"/>
            <a:chOff x="6386730" y="3717956"/>
            <a:chExt cx="3104224" cy="593860"/>
          </a:xfrm>
        </p:grpSpPr>
        <p:sp>
          <p:nvSpPr>
            <p:cNvPr id="506" name="Rectangle 505"/>
            <p:cNvSpPr/>
            <p:nvPr/>
          </p:nvSpPr>
          <p:spPr>
            <a:xfrm>
              <a:off x="7010179" y="3717956"/>
              <a:ext cx="625828" cy="59386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300" dirty="0"/>
                <a:t>1</a:t>
              </a:r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7641329" y="3717956"/>
              <a:ext cx="625828" cy="59386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300" dirty="0"/>
                <a:t>0</a:t>
              </a:r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8264154" y="3717956"/>
              <a:ext cx="625828" cy="59386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300" dirty="0"/>
                <a:t>1</a:t>
              </a:r>
            </a:p>
          </p:txBody>
        </p:sp>
        <p:sp>
          <p:nvSpPr>
            <p:cNvPr id="509" name="Rectangle 508"/>
            <p:cNvSpPr/>
            <p:nvPr/>
          </p:nvSpPr>
          <p:spPr>
            <a:xfrm>
              <a:off x="8865126" y="3717956"/>
              <a:ext cx="625828" cy="59386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300" dirty="0"/>
                <a:t>#</a:t>
              </a:r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6386730" y="3717956"/>
              <a:ext cx="625828" cy="59386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300" dirty="0"/>
                <a:t>0</a:t>
              </a:r>
            </a:p>
          </p:txBody>
        </p:sp>
      </p:grpSp>
      <p:grpSp>
        <p:nvGrpSpPr>
          <p:cNvPr id="517" name="Groupe 516"/>
          <p:cNvGrpSpPr/>
          <p:nvPr/>
        </p:nvGrpSpPr>
        <p:grpSpPr>
          <a:xfrm>
            <a:off x="5937092" y="2593843"/>
            <a:ext cx="912837" cy="787271"/>
            <a:chOff x="3752850" y="4695825"/>
            <a:chExt cx="1060704" cy="914400"/>
          </a:xfrm>
          <a:solidFill>
            <a:srgbClr val="46E208"/>
          </a:solidFill>
        </p:grpSpPr>
        <p:sp>
          <p:nvSpPr>
            <p:cNvPr id="518" name="Triangle isocèle 517"/>
            <p:cNvSpPr/>
            <p:nvPr/>
          </p:nvSpPr>
          <p:spPr>
            <a:xfrm rot="10800000">
              <a:off x="3752850" y="4695825"/>
              <a:ext cx="1060704" cy="914400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520" name="ZoneTexte 519"/>
            <p:cNvSpPr txBox="1"/>
            <p:nvPr/>
          </p:nvSpPr>
          <p:spPr>
            <a:xfrm>
              <a:off x="4051480" y="4719023"/>
              <a:ext cx="506592" cy="47879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fr-FR" sz="2100" b="1" dirty="0"/>
                <a:t>q</a:t>
              </a:r>
              <a:r>
                <a:rPr lang="fr-FR" sz="2100" b="1" baseline="-25000" dirty="0"/>
                <a:t>0</a:t>
              </a:r>
            </a:p>
          </p:txBody>
        </p:sp>
      </p:grpSp>
      <p:sp>
        <p:nvSpPr>
          <p:cNvPr id="534" name="Rectangle 533"/>
          <p:cNvSpPr/>
          <p:nvPr/>
        </p:nvSpPr>
        <p:spPr>
          <a:xfrm>
            <a:off x="6820741" y="3196905"/>
            <a:ext cx="816002" cy="774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300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531" name="Groupe 530"/>
          <p:cNvGrpSpPr/>
          <p:nvPr/>
        </p:nvGrpSpPr>
        <p:grpSpPr>
          <a:xfrm>
            <a:off x="7516614" y="2603872"/>
            <a:ext cx="912837" cy="787271"/>
            <a:chOff x="3752850" y="4695825"/>
            <a:chExt cx="1060704" cy="914400"/>
          </a:xfrm>
        </p:grpSpPr>
        <p:sp>
          <p:nvSpPr>
            <p:cNvPr id="532" name="Triangle isocèle 531"/>
            <p:cNvSpPr/>
            <p:nvPr/>
          </p:nvSpPr>
          <p:spPr>
            <a:xfrm rot="10800000">
              <a:off x="3752850" y="4695825"/>
              <a:ext cx="1060704" cy="914400"/>
            </a:xfrm>
            <a:prstGeom prst="triangle">
              <a:avLst/>
            </a:prstGeom>
            <a:solidFill>
              <a:srgbClr val="39DE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533" name="ZoneTexte 532"/>
            <p:cNvSpPr txBox="1"/>
            <p:nvPr/>
          </p:nvSpPr>
          <p:spPr>
            <a:xfrm>
              <a:off x="4060207" y="4813749"/>
              <a:ext cx="650203" cy="482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100" b="1" dirty="0"/>
                <a:t>q</a:t>
              </a:r>
              <a:r>
                <a:rPr lang="fr-FR" sz="2100" b="1" baseline="-25000" dirty="0"/>
                <a:t>+</a:t>
              </a:r>
            </a:p>
          </p:txBody>
        </p:sp>
      </p:grpSp>
      <p:sp>
        <p:nvSpPr>
          <p:cNvPr id="538" name="ZoneTexte 537"/>
          <p:cNvSpPr txBox="1"/>
          <p:nvPr/>
        </p:nvSpPr>
        <p:spPr>
          <a:xfrm>
            <a:off x="3893995" y="3336354"/>
            <a:ext cx="47641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300" dirty="0"/>
              <a:t>…</a:t>
            </a:r>
          </a:p>
        </p:txBody>
      </p:sp>
      <p:sp>
        <p:nvSpPr>
          <p:cNvPr id="539" name="ZoneTexte 538"/>
          <p:cNvSpPr txBox="1"/>
          <p:nvPr/>
        </p:nvSpPr>
        <p:spPr>
          <a:xfrm>
            <a:off x="8486537" y="3315900"/>
            <a:ext cx="47641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300" dirty="0"/>
              <a:t>…</a:t>
            </a:r>
          </a:p>
        </p:txBody>
      </p:sp>
      <p:sp>
        <p:nvSpPr>
          <p:cNvPr id="541" name="Rectangle 540"/>
          <p:cNvSpPr/>
          <p:nvPr/>
        </p:nvSpPr>
        <p:spPr>
          <a:xfrm>
            <a:off x="5997768" y="3197559"/>
            <a:ext cx="828229" cy="772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000" dirty="0"/>
              <a:t>1</a:t>
            </a:r>
          </a:p>
        </p:txBody>
      </p:sp>
      <p:grpSp>
        <p:nvGrpSpPr>
          <p:cNvPr id="535" name="Groupe 534"/>
          <p:cNvGrpSpPr/>
          <p:nvPr/>
        </p:nvGrpSpPr>
        <p:grpSpPr>
          <a:xfrm>
            <a:off x="5937092" y="2573746"/>
            <a:ext cx="912837" cy="787271"/>
            <a:chOff x="3752850" y="4695825"/>
            <a:chExt cx="1060704" cy="914400"/>
          </a:xfrm>
          <a:solidFill>
            <a:srgbClr val="46E208"/>
          </a:solidFill>
        </p:grpSpPr>
        <p:sp>
          <p:nvSpPr>
            <p:cNvPr id="536" name="Triangle isocèle 535"/>
            <p:cNvSpPr/>
            <p:nvPr/>
          </p:nvSpPr>
          <p:spPr>
            <a:xfrm rot="10800000">
              <a:off x="3752850" y="4695825"/>
              <a:ext cx="1060704" cy="914400"/>
            </a:xfrm>
            <a:prstGeom prst="triangle">
              <a:avLst/>
            </a:prstGeom>
            <a:solidFill>
              <a:srgbClr val="1B4B1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/>
            </a:p>
          </p:txBody>
        </p:sp>
        <p:sp>
          <p:nvSpPr>
            <p:cNvPr id="537" name="ZoneTexte 536"/>
            <p:cNvSpPr txBox="1"/>
            <p:nvPr/>
          </p:nvSpPr>
          <p:spPr>
            <a:xfrm>
              <a:off x="4051480" y="4719023"/>
              <a:ext cx="506592" cy="482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100" b="1" dirty="0" err="1"/>
                <a:t>q</a:t>
              </a:r>
              <a:r>
                <a:rPr lang="fr-FR" sz="2100" b="1" baseline="-25000" dirty="0" err="1"/>
                <a:t>f</a:t>
              </a:r>
              <a:endParaRPr lang="fr-FR" sz="2100" b="1" baseline="-25000" dirty="0"/>
            </a:p>
          </p:txBody>
        </p:sp>
      </p:grpSp>
      <p:sp>
        <p:nvSpPr>
          <p:cNvPr id="284" name="ZoneTexte 283"/>
          <p:cNvSpPr txBox="1"/>
          <p:nvPr/>
        </p:nvSpPr>
        <p:spPr>
          <a:xfrm>
            <a:off x="3672776" y="4543249"/>
            <a:ext cx="5091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400" dirty="0">
                <a:latin typeface="Agency FB" panose="020B0503020202020204" pitchFamily="34" charset="0"/>
              </a:rPr>
              <a:t>Comparaison Machine de Turing – Pavage de Wang</a:t>
            </a:r>
          </a:p>
        </p:txBody>
      </p:sp>
      <p:grpSp>
        <p:nvGrpSpPr>
          <p:cNvPr id="30" name="Groupe 29"/>
          <p:cNvGrpSpPr/>
          <p:nvPr/>
        </p:nvGrpSpPr>
        <p:grpSpPr>
          <a:xfrm>
            <a:off x="-167922" y="975711"/>
            <a:ext cx="9411119" cy="5418932"/>
            <a:chOff x="-85771" y="-101773"/>
            <a:chExt cx="12548158" cy="7225243"/>
          </a:xfrm>
        </p:grpSpPr>
        <p:sp>
          <p:nvSpPr>
            <p:cNvPr id="2" name="Rectangle 1"/>
            <p:cNvSpPr/>
            <p:nvPr/>
          </p:nvSpPr>
          <p:spPr>
            <a:xfrm>
              <a:off x="-85771" y="-101773"/>
              <a:ext cx="12548158" cy="7225243"/>
            </a:xfrm>
            <a:prstGeom prst="rect">
              <a:avLst/>
            </a:prstGeom>
            <a:solidFill>
              <a:srgbClr val="000000">
                <a:alpha val="6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grpSp>
          <p:nvGrpSpPr>
            <p:cNvPr id="333" name="Groupe 332"/>
            <p:cNvGrpSpPr/>
            <p:nvPr/>
          </p:nvGrpSpPr>
          <p:grpSpPr>
            <a:xfrm>
              <a:off x="3085843" y="403130"/>
              <a:ext cx="5933776" cy="5933776"/>
              <a:chOff x="2873828" y="1277255"/>
              <a:chExt cx="914401" cy="914402"/>
            </a:xfrm>
          </p:grpSpPr>
          <p:sp>
            <p:nvSpPr>
              <p:cNvPr id="334" name="Rectangle 333"/>
              <p:cNvSpPr/>
              <p:nvPr/>
            </p:nvSpPr>
            <p:spPr>
              <a:xfrm>
                <a:off x="2873829" y="1277257"/>
                <a:ext cx="909865" cy="9144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350"/>
              </a:p>
            </p:txBody>
          </p:sp>
          <p:sp>
            <p:nvSpPr>
              <p:cNvPr id="335" name="Triangle isocèle 334"/>
              <p:cNvSpPr/>
              <p:nvPr/>
            </p:nvSpPr>
            <p:spPr>
              <a:xfrm>
                <a:off x="2873829" y="1733551"/>
                <a:ext cx="914400" cy="45810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336" name="Triangle isocèle 335"/>
              <p:cNvSpPr/>
              <p:nvPr/>
            </p:nvSpPr>
            <p:spPr>
              <a:xfrm rot="5400000">
                <a:off x="2643415" y="1507672"/>
                <a:ext cx="914398" cy="453571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350"/>
              </a:p>
            </p:txBody>
          </p:sp>
          <p:sp>
            <p:nvSpPr>
              <p:cNvPr id="337" name="Triangle isocèle 336"/>
              <p:cNvSpPr/>
              <p:nvPr/>
            </p:nvSpPr>
            <p:spPr>
              <a:xfrm rot="10800000">
                <a:off x="2873829" y="1277255"/>
                <a:ext cx="914400" cy="456294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338" name="Triangle isocèle 337"/>
              <p:cNvSpPr/>
              <p:nvPr/>
            </p:nvSpPr>
            <p:spPr>
              <a:xfrm rot="16200000">
                <a:off x="3098347" y="1506310"/>
                <a:ext cx="914400" cy="456294"/>
              </a:xfrm>
              <a:prstGeom prst="triangle">
                <a:avLst/>
              </a:prstGeom>
              <a:solidFill>
                <a:srgbClr val="46E20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350" dirty="0"/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4039194" y="713190"/>
              <a:ext cx="3775562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700" b="1" dirty="0"/>
                <a:t>Entrée</a:t>
              </a:r>
            </a:p>
            <a:p>
              <a:pPr algn="ctr"/>
              <a:r>
                <a:rPr lang="fr-FR" sz="2700" dirty="0"/>
                <a:t>(Valeur, état)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6083155" y="3149168"/>
              <a:ext cx="2935943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25" b="1" dirty="0"/>
                <a:t>Transmission d’état</a:t>
              </a:r>
            </a:p>
            <a:p>
              <a:pPr algn="r"/>
              <a:r>
                <a:rPr lang="fr-FR" sz="2025" dirty="0"/>
                <a:t> = Décalage de pointeur</a:t>
              </a:r>
            </a:p>
          </p:txBody>
        </p:sp>
        <p:sp>
          <p:nvSpPr>
            <p:cNvPr id="339" name="ZoneTexte 338"/>
            <p:cNvSpPr txBox="1"/>
            <p:nvPr/>
          </p:nvSpPr>
          <p:spPr>
            <a:xfrm>
              <a:off x="3029726" y="3106067"/>
              <a:ext cx="3159773" cy="1369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25" b="1" dirty="0">
                  <a:solidFill>
                    <a:schemeClr val="bg2">
                      <a:lumMod val="75000"/>
                    </a:schemeClr>
                  </a:solidFill>
                </a:rPr>
                <a:t>Transmission d’état</a:t>
              </a:r>
            </a:p>
            <a:p>
              <a:r>
                <a:rPr lang="fr-FR" sz="2025" dirty="0">
                  <a:solidFill>
                    <a:schemeClr val="bg2">
                      <a:lumMod val="75000"/>
                    </a:schemeClr>
                  </a:solidFill>
                </a:rPr>
                <a:t> = Décalage de pointeur</a:t>
              </a:r>
            </a:p>
          </p:txBody>
        </p:sp>
        <p:sp>
          <p:nvSpPr>
            <p:cNvPr id="340" name="ZoneTexte 339"/>
            <p:cNvSpPr txBox="1"/>
            <p:nvPr/>
          </p:nvSpPr>
          <p:spPr>
            <a:xfrm>
              <a:off x="4023709" y="4745721"/>
              <a:ext cx="3775562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700" b="1" dirty="0"/>
                <a:t>Sortie</a:t>
              </a:r>
            </a:p>
            <a:p>
              <a:pPr algn="ctr"/>
              <a:r>
                <a:rPr lang="fr-FR" sz="2700" dirty="0"/>
                <a:t>Valeur </a:t>
              </a:r>
              <a:r>
                <a:rPr lang="fr-FR" sz="2700" dirty="0">
                  <a:solidFill>
                    <a:schemeClr val="bg2">
                      <a:lumMod val="75000"/>
                    </a:schemeClr>
                  </a:solidFill>
                </a:rPr>
                <a:t>(+ état)</a:t>
              </a:r>
            </a:p>
          </p:txBody>
        </p:sp>
      </p:grpSp>
      <p:grpSp>
        <p:nvGrpSpPr>
          <p:cNvPr id="341" name="Groupe 340"/>
          <p:cNvGrpSpPr/>
          <p:nvPr/>
        </p:nvGrpSpPr>
        <p:grpSpPr>
          <a:xfrm>
            <a:off x="-154651" y="889004"/>
            <a:ext cx="9411119" cy="5418932"/>
            <a:chOff x="3609873" y="6435803"/>
            <a:chExt cx="12548158" cy="7225243"/>
          </a:xfrm>
        </p:grpSpPr>
        <p:sp>
          <p:nvSpPr>
            <p:cNvPr id="342" name="Rectangle 341"/>
            <p:cNvSpPr/>
            <p:nvPr/>
          </p:nvSpPr>
          <p:spPr>
            <a:xfrm>
              <a:off x="3609873" y="6435803"/>
              <a:ext cx="12548158" cy="7225243"/>
            </a:xfrm>
            <a:prstGeom prst="rect">
              <a:avLst/>
            </a:prstGeom>
            <a:solidFill>
              <a:srgbClr val="000000">
                <a:alpha val="6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grpSp>
          <p:nvGrpSpPr>
            <p:cNvPr id="343" name="Groupe 342"/>
            <p:cNvGrpSpPr/>
            <p:nvPr/>
          </p:nvGrpSpPr>
          <p:grpSpPr>
            <a:xfrm>
              <a:off x="6742431" y="7056459"/>
              <a:ext cx="5953951" cy="5985255"/>
              <a:chOff x="3437312" y="2302541"/>
              <a:chExt cx="917510" cy="922335"/>
            </a:xfrm>
          </p:grpSpPr>
          <p:sp>
            <p:nvSpPr>
              <p:cNvPr id="360" name="Rectangle 359"/>
              <p:cNvSpPr/>
              <p:nvPr/>
            </p:nvSpPr>
            <p:spPr>
              <a:xfrm>
                <a:off x="3437384" y="2302541"/>
                <a:ext cx="909865" cy="9144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350"/>
              </a:p>
            </p:txBody>
          </p:sp>
          <p:sp>
            <p:nvSpPr>
              <p:cNvPr id="361" name="Triangle isocèle 360"/>
              <p:cNvSpPr/>
              <p:nvPr/>
            </p:nvSpPr>
            <p:spPr>
              <a:xfrm>
                <a:off x="3437312" y="2766770"/>
                <a:ext cx="914400" cy="458106"/>
              </a:xfrm>
              <a:prstGeom prst="triangle">
                <a:avLst/>
              </a:prstGeom>
              <a:solidFill>
                <a:srgbClr val="FFD9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362" name="Triangle isocèle 361"/>
              <p:cNvSpPr/>
              <p:nvPr/>
            </p:nvSpPr>
            <p:spPr>
              <a:xfrm rot="5400000">
                <a:off x="3210008" y="2537566"/>
                <a:ext cx="914398" cy="453571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350"/>
              </a:p>
            </p:txBody>
          </p:sp>
          <p:sp>
            <p:nvSpPr>
              <p:cNvPr id="363" name="Triangle isocèle 362"/>
              <p:cNvSpPr/>
              <p:nvPr/>
            </p:nvSpPr>
            <p:spPr>
              <a:xfrm rot="10800000">
                <a:off x="3440422" y="2307149"/>
                <a:ext cx="914400" cy="456294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350" dirty="0"/>
              </a:p>
            </p:txBody>
          </p:sp>
          <p:sp>
            <p:nvSpPr>
              <p:cNvPr id="364" name="Triangle isocèle 363"/>
              <p:cNvSpPr/>
              <p:nvPr/>
            </p:nvSpPr>
            <p:spPr>
              <a:xfrm rot="16200000">
                <a:off x="3664939" y="2536204"/>
                <a:ext cx="914400" cy="456294"/>
              </a:xfrm>
              <a:prstGeom prst="triangle">
                <a:avLst/>
              </a:prstGeom>
              <a:solidFill>
                <a:srgbClr val="46E20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1350" dirty="0"/>
              </a:p>
            </p:txBody>
          </p:sp>
        </p:grpSp>
        <p:sp>
          <p:nvSpPr>
            <p:cNvPr id="344" name="ZoneTexte 343"/>
            <p:cNvSpPr txBox="1"/>
            <p:nvPr/>
          </p:nvSpPr>
          <p:spPr>
            <a:xfrm>
              <a:off x="7715953" y="7396422"/>
              <a:ext cx="3775563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700" b="1" dirty="0"/>
                <a:t>Entrée</a:t>
              </a:r>
            </a:p>
            <a:p>
              <a:pPr algn="ctr"/>
              <a:r>
                <a:rPr lang="fr-FR" sz="2700" dirty="0"/>
                <a:t>(Valeur)</a:t>
              </a:r>
            </a:p>
          </p:txBody>
        </p:sp>
        <p:sp>
          <p:nvSpPr>
            <p:cNvPr id="357" name="ZoneTexte 356"/>
            <p:cNvSpPr txBox="1"/>
            <p:nvPr/>
          </p:nvSpPr>
          <p:spPr>
            <a:xfrm>
              <a:off x="9759914" y="9832401"/>
              <a:ext cx="293594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2400" b="1" dirty="0"/>
                <a:t>État entrant</a:t>
              </a:r>
            </a:p>
            <a:p>
              <a:pPr algn="r"/>
              <a:r>
                <a:rPr lang="fr-FR" sz="2400" dirty="0"/>
                <a:t>(Etat)</a:t>
              </a:r>
            </a:p>
          </p:txBody>
        </p:sp>
        <p:sp>
          <p:nvSpPr>
            <p:cNvPr id="358" name="ZoneTexte 357"/>
            <p:cNvSpPr txBox="1"/>
            <p:nvPr/>
          </p:nvSpPr>
          <p:spPr>
            <a:xfrm>
              <a:off x="6706485" y="9789299"/>
              <a:ext cx="315977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2">
                      <a:lumMod val="75000"/>
                    </a:schemeClr>
                  </a:solidFill>
                </a:rPr>
                <a:t>État entrant</a:t>
              </a:r>
            </a:p>
            <a:p>
              <a:r>
                <a:rPr lang="fr-FR" sz="2400" dirty="0">
                  <a:solidFill>
                    <a:schemeClr val="bg2">
                      <a:lumMod val="75000"/>
                    </a:schemeClr>
                  </a:solidFill>
                </a:rPr>
                <a:t>(État)</a:t>
              </a:r>
            </a:p>
          </p:txBody>
        </p:sp>
        <p:sp>
          <p:nvSpPr>
            <p:cNvPr id="359" name="ZoneTexte 358"/>
            <p:cNvSpPr txBox="1"/>
            <p:nvPr/>
          </p:nvSpPr>
          <p:spPr>
            <a:xfrm>
              <a:off x="7700467" y="11428953"/>
              <a:ext cx="3775563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700" b="1" dirty="0"/>
                <a:t>Sortie</a:t>
              </a:r>
            </a:p>
            <a:p>
              <a:pPr algn="ctr"/>
              <a:r>
                <a:rPr lang="fr-FR" sz="2700" dirty="0"/>
                <a:t>Valeur + état</a:t>
              </a:r>
              <a:endParaRPr lang="fr-FR" sz="27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34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9258 -0.0037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58 -0.0037 L 0.17461 -0.0037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08007 -0.00578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0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8" dur="4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900"/>
                            </p:stCondLst>
                            <p:childTnLst>
                              <p:par>
                                <p:cTn id="2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07 -0.00578 L -0.17266 -0.00209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0"/>
                            </p:stCondLst>
                            <p:childTnLst>
                              <p:par>
                                <p:cTn id="2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"/>
                            </p:stCondLst>
                            <p:childTnLst>
                              <p:par>
                                <p:cTn id="2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300"/>
                            </p:stCondLst>
                            <p:childTnLst>
                              <p:par>
                                <p:cTn id="2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" grpId="0" animBg="1"/>
      <p:bldP spid="534" grpId="1" animBg="1"/>
      <p:bldP spid="538" grpId="0"/>
      <p:bldP spid="539" grpId="0"/>
      <p:bldP spid="5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/>
          <p:cNvGrpSpPr/>
          <p:nvPr/>
        </p:nvGrpSpPr>
        <p:grpSpPr>
          <a:xfrm>
            <a:off x="80628" y="3161575"/>
            <a:ext cx="1026115" cy="2740340"/>
            <a:chOff x="107504" y="3072433"/>
            <a:chExt cx="1368153" cy="3653786"/>
          </a:xfrm>
        </p:grpSpPr>
        <p:sp>
          <p:nvSpPr>
            <p:cNvPr id="17" name="Rectangle 16"/>
            <p:cNvSpPr/>
            <p:nvPr/>
          </p:nvSpPr>
          <p:spPr>
            <a:xfrm>
              <a:off x="107504" y="5940401"/>
              <a:ext cx="857256" cy="785818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504" y="4500570"/>
              <a:ext cx="216024" cy="1357322"/>
            </a:xfrm>
            <a:prstGeom prst="rect">
              <a:avLst/>
            </a:prstGeom>
            <a:solidFill>
              <a:srgbClr val="F688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504" y="3792976"/>
              <a:ext cx="648072" cy="62508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65665" y="6286521"/>
              <a:ext cx="409992" cy="43969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8246" y="5286388"/>
              <a:ext cx="536514" cy="571504"/>
            </a:xfrm>
            <a:prstGeom prst="rect">
              <a:avLst/>
            </a:prstGeom>
            <a:solidFill>
              <a:srgbClr val="DE4B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24352" y="4500569"/>
              <a:ext cx="763272" cy="732239"/>
            </a:xfrm>
            <a:prstGeom prst="rect">
              <a:avLst/>
            </a:prstGeom>
            <a:solidFill>
              <a:srgbClr val="7AA7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65665" y="5286388"/>
              <a:ext cx="265975" cy="892975"/>
            </a:xfrm>
            <a:prstGeom prst="rect">
              <a:avLst/>
            </a:prstGeom>
            <a:solidFill>
              <a:srgbClr val="F688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4" name="Rectangle 23"/>
            <p:cNvSpPr/>
            <p:nvPr/>
          </p:nvSpPr>
          <p:spPr>
            <a:xfrm rot="16200000">
              <a:off x="-106810" y="3286747"/>
              <a:ext cx="642942" cy="214314"/>
            </a:xfrm>
            <a:prstGeom prst="rect">
              <a:avLst/>
            </a:prstGeom>
            <a:solidFill>
              <a:srgbClr val="DE4B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7863537" y="972692"/>
            <a:ext cx="1178727" cy="4929222"/>
            <a:chOff x="7429520" y="142852"/>
            <a:chExt cx="1571636" cy="6572296"/>
          </a:xfrm>
        </p:grpSpPr>
        <p:sp>
          <p:nvSpPr>
            <p:cNvPr id="26" name="Rectangle 25"/>
            <p:cNvSpPr/>
            <p:nvPr/>
          </p:nvSpPr>
          <p:spPr>
            <a:xfrm>
              <a:off x="8143900" y="142852"/>
              <a:ext cx="857256" cy="785818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429520" y="142852"/>
              <a:ext cx="642942" cy="642942"/>
            </a:xfrm>
            <a:prstGeom prst="rect">
              <a:avLst/>
            </a:prstGeom>
            <a:solidFill>
              <a:srgbClr val="F688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572528" y="1000108"/>
              <a:ext cx="428628" cy="428628"/>
            </a:xfrm>
            <a:prstGeom prst="rect">
              <a:avLst/>
            </a:prstGeom>
            <a:solidFill>
              <a:srgbClr val="DE4B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358214" y="1000108"/>
              <a:ext cx="142876" cy="42862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858148" y="1000108"/>
              <a:ext cx="428628" cy="428628"/>
            </a:xfrm>
            <a:prstGeom prst="rect">
              <a:avLst/>
            </a:prstGeom>
            <a:solidFill>
              <a:srgbClr val="7AA7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215338" y="5857892"/>
              <a:ext cx="428628" cy="428628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715404" y="5857892"/>
              <a:ext cx="285720" cy="857256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215338" y="5286388"/>
              <a:ext cx="785818" cy="500066"/>
            </a:xfrm>
            <a:prstGeom prst="rect">
              <a:avLst/>
            </a:prstGeom>
            <a:solidFill>
              <a:srgbClr val="7AA7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001024" y="4143380"/>
              <a:ext cx="642942" cy="214314"/>
            </a:xfrm>
            <a:prstGeom prst="rect">
              <a:avLst/>
            </a:prstGeom>
            <a:solidFill>
              <a:srgbClr val="DE4B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215338" y="4429132"/>
              <a:ext cx="785818" cy="78581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715404" y="3357562"/>
              <a:ext cx="285752" cy="1000132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858148" y="857232"/>
              <a:ext cx="214314" cy="71438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858148" y="3357562"/>
              <a:ext cx="785818" cy="714380"/>
            </a:xfrm>
            <a:prstGeom prst="rect">
              <a:avLst/>
            </a:prstGeom>
            <a:solidFill>
              <a:srgbClr val="3EAAD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929586" y="1928802"/>
              <a:ext cx="214314" cy="357190"/>
            </a:xfrm>
            <a:prstGeom prst="rect">
              <a:avLst/>
            </a:prstGeom>
            <a:solidFill>
              <a:srgbClr val="7AA7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072462" y="2357430"/>
              <a:ext cx="928694" cy="928694"/>
            </a:xfrm>
            <a:prstGeom prst="rect">
              <a:avLst/>
            </a:prstGeom>
            <a:solidFill>
              <a:srgbClr val="7AA7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786710" y="1500174"/>
              <a:ext cx="357190" cy="35719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215338" y="1500174"/>
              <a:ext cx="785818" cy="785818"/>
            </a:xfrm>
            <a:prstGeom prst="rect">
              <a:avLst/>
            </a:prstGeom>
            <a:solidFill>
              <a:srgbClr val="F6882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sp>
        <p:nvSpPr>
          <p:cNvPr id="43" name="ZoneTexte 42"/>
          <p:cNvSpPr txBox="1"/>
          <p:nvPr/>
        </p:nvSpPr>
        <p:spPr>
          <a:xfrm>
            <a:off x="80628" y="930351"/>
            <a:ext cx="362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gency FB" panose="020B0503020202020204" pitchFamily="34" charset="0"/>
              </a:rPr>
              <a:t>Problème du Domino à origine fixée</a:t>
            </a:r>
          </a:p>
        </p:txBody>
      </p:sp>
      <p:grpSp>
        <p:nvGrpSpPr>
          <p:cNvPr id="62" name="Groupe 61"/>
          <p:cNvGrpSpPr/>
          <p:nvPr/>
        </p:nvGrpSpPr>
        <p:grpSpPr>
          <a:xfrm>
            <a:off x="2225278" y="1352220"/>
            <a:ext cx="1318022" cy="397361"/>
            <a:chOff x="2967038" y="659960"/>
            <a:chExt cx="1757362" cy="529814"/>
          </a:xfrm>
        </p:grpSpPr>
        <p:cxnSp>
          <p:nvCxnSpPr>
            <p:cNvPr id="45" name="Connecteur droit 44"/>
            <p:cNvCxnSpPr/>
            <p:nvPr/>
          </p:nvCxnSpPr>
          <p:spPr>
            <a:xfrm flipV="1">
              <a:off x="2967038" y="659960"/>
              <a:ext cx="1757362" cy="2028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 : en arc 48"/>
            <p:cNvCxnSpPr>
              <a:endCxn id="65" idx="1"/>
            </p:cNvCxnSpPr>
            <p:nvPr/>
          </p:nvCxnSpPr>
          <p:spPr>
            <a:xfrm rot="16200000" flipH="1">
              <a:off x="3740355" y="689123"/>
              <a:ext cx="529814" cy="471487"/>
            </a:xfrm>
            <a:prstGeom prst="curvedConnector2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 : coins arrondis 64"/>
          <p:cNvSpPr/>
          <p:nvPr/>
        </p:nvSpPr>
        <p:spPr>
          <a:xfrm>
            <a:off x="3180754" y="1508477"/>
            <a:ext cx="1629371" cy="482207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50" dirty="0"/>
              <a:t>On force la position d’une tuile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5109971" y="1965907"/>
            <a:ext cx="2721615" cy="40862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Force </a:t>
            </a:r>
            <a:r>
              <a:rPr lang="fr-FR" dirty="0" smtClean="0"/>
              <a:t>l’exécution </a:t>
            </a:r>
            <a:r>
              <a:rPr lang="fr-FR" dirty="0"/>
              <a:t>de la MT</a:t>
            </a:r>
          </a:p>
        </p:txBody>
      </p:sp>
      <p:cxnSp>
        <p:nvCxnSpPr>
          <p:cNvPr id="68" name="Connecteur : en arc 67"/>
          <p:cNvCxnSpPr>
            <a:stCxn id="65" idx="3"/>
          </p:cNvCxnSpPr>
          <p:nvPr/>
        </p:nvCxnSpPr>
        <p:spPr>
          <a:xfrm>
            <a:off x="4810125" y="1749581"/>
            <a:ext cx="299845" cy="40786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 : coins arrondis 75"/>
          <p:cNvSpPr/>
          <p:nvPr/>
        </p:nvSpPr>
        <p:spPr>
          <a:xfrm>
            <a:off x="281848" y="1765102"/>
            <a:ext cx="2057903" cy="43515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950" dirty="0"/>
              <a:t>Pavage possible ?</a:t>
            </a:r>
          </a:p>
        </p:txBody>
      </p:sp>
      <p:grpSp>
        <p:nvGrpSpPr>
          <p:cNvPr id="77" name="Groupe 76"/>
          <p:cNvGrpSpPr/>
          <p:nvPr/>
        </p:nvGrpSpPr>
        <p:grpSpPr>
          <a:xfrm>
            <a:off x="153563" y="1337491"/>
            <a:ext cx="1980037" cy="427610"/>
            <a:chOff x="2967038" y="650451"/>
            <a:chExt cx="1757362" cy="360721"/>
          </a:xfrm>
        </p:grpSpPr>
        <p:cxnSp>
          <p:nvCxnSpPr>
            <p:cNvPr id="78" name="Connecteur droit 77"/>
            <p:cNvCxnSpPr/>
            <p:nvPr/>
          </p:nvCxnSpPr>
          <p:spPr>
            <a:xfrm flipV="1">
              <a:off x="2967038" y="659960"/>
              <a:ext cx="1757362" cy="2028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 : en arc 78"/>
            <p:cNvCxnSpPr>
              <a:endCxn id="76" idx="0"/>
            </p:cNvCxnSpPr>
            <p:nvPr/>
          </p:nvCxnSpPr>
          <p:spPr>
            <a:xfrm rot="16200000" flipH="1">
              <a:off x="3719431" y="736472"/>
              <a:ext cx="360721" cy="18868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2" name="Connecteur : en arc 81"/>
          <p:cNvCxnSpPr>
            <a:stCxn id="76" idx="2"/>
            <a:endCxn id="85" idx="1"/>
          </p:cNvCxnSpPr>
          <p:nvPr/>
        </p:nvCxnSpPr>
        <p:spPr>
          <a:xfrm rot="16200000" flipH="1">
            <a:off x="1249094" y="2261959"/>
            <a:ext cx="412301" cy="288889"/>
          </a:xfrm>
          <a:prstGeom prst="curvedConnector2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 : coins arrondis 84"/>
          <p:cNvSpPr/>
          <p:nvPr/>
        </p:nvSpPr>
        <p:spPr>
          <a:xfrm>
            <a:off x="1599689" y="2391394"/>
            <a:ext cx="1431896" cy="442322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Algorithme</a:t>
            </a:r>
          </a:p>
        </p:txBody>
      </p:sp>
      <p:cxnSp>
        <p:nvCxnSpPr>
          <p:cNvPr id="89" name="Connecteur : en arc 88"/>
          <p:cNvCxnSpPr>
            <a:stCxn id="85" idx="3"/>
            <a:endCxn id="94" idx="1"/>
          </p:cNvCxnSpPr>
          <p:nvPr/>
        </p:nvCxnSpPr>
        <p:spPr>
          <a:xfrm>
            <a:off x="3031585" y="2612555"/>
            <a:ext cx="621175" cy="425473"/>
          </a:xfrm>
          <a:prstGeom prst="curvedConnector3">
            <a:avLst>
              <a:gd name="adj1" fmla="val 50000"/>
            </a:avLst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ZoneTexte 93"/>
          <p:cNvSpPr txBox="1"/>
          <p:nvPr/>
        </p:nvSpPr>
        <p:spPr>
          <a:xfrm>
            <a:off x="3652760" y="2833716"/>
            <a:ext cx="2998412" cy="40862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Traduction en jeu de tuiles</a:t>
            </a:r>
          </a:p>
        </p:txBody>
      </p:sp>
      <p:sp>
        <p:nvSpPr>
          <p:cNvPr id="98" name="Rectangle 97"/>
          <p:cNvSpPr/>
          <p:nvPr/>
        </p:nvSpPr>
        <p:spPr>
          <a:xfrm>
            <a:off x="3429000" y="4776766"/>
            <a:ext cx="1219200" cy="88108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100" b="1" dirty="0"/>
              <a:t>ALGO</a:t>
            </a:r>
            <a:endParaRPr lang="fr-FR" sz="1350" b="1" dirty="0"/>
          </a:p>
        </p:txBody>
      </p:sp>
      <p:grpSp>
        <p:nvGrpSpPr>
          <p:cNvPr id="106" name="Groupe 105"/>
          <p:cNvGrpSpPr/>
          <p:nvPr/>
        </p:nvGrpSpPr>
        <p:grpSpPr>
          <a:xfrm>
            <a:off x="1725655" y="5036359"/>
            <a:ext cx="1703345" cy="300082"/>
            <a:chOff x="2319584" y="5358897"/>
            <a:chExt cx="2271127" cy="400108"/>
          </a:xfrm>
        </p:grpSpPr>
        <p:cxnSp>
          <p:nvCxnSpPr>
            <p:cNvPr id="100" name="Connecteur droit avec flèche 99"/>
            <p:cNvCxnSpPr>
              <a:endCxn id="98" idx="1"/>
            </p:cNvCxnSpPr>
            <p:nvPr/>
          </p:nvCxnSpPr>
          <p:spPr>
            <a:xfrm>
              <a:off x="3575210" y="5600167"/>
              <a:ext cx="1015501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ZoneTexte 102"/>
            <p:cNvSpPr txBox="1"/>
            <p:nvPr/>
          </p:nvSpPr>
          <p:spPr>
            <a:xfrm>
              <a:off x="2319584" y="5358897"/>
              <a:ext cx="1406796" cy="40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/>
                <a:t>Jeu de tuiles</a:t>
              </a:r>
            </a:p>
          </p:txBody>
        </p:sp>
      </p:grpSp>
      <p:cxnSp>
        <p:nvCxnSpPr>
          <p:cNvPr id="104" name="Connecteur droit avec flèche 103"/>
          <p:cNvCxnSpPr>
            <a:stCxn id="98" idx="3"/>
            <a:endCxn id="110" idx="1"/>
          </p:cNvCxnSpPr>
          <p:nvPr/>
        </p:nvCxnSpPr>
        <p:spPr>
          <a:xfrm>
            <a:off x="4648200" y="5217308"/>
            <a:ext cx="813177" cy="11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ZoneTexte 109"/>
          <p:cNvSpPr txBox="1"/>
          <p:nvPr/>
        </p:nvSpPr>
        <p:spPr>
          <a:xfrm>
            <a:off x="5461377" y="4974934"/>
            <a:ext cx="12049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OUI </a:t>
            </a:r>
            <a:r>
              <a:rPr lang="fr-FR" sz="1350" dirty="0"/>
              <a:t>(jeu pave)</a:t>
            </a:r>
          </a:p>
          <a:p>
            <a:r>
              <a:rPr lang="fr-FR" sz="1350" b="1" dirty="0"/>
              <a:t>NON </a:t>
            </a:r>
            <a:r>
              <a:rPr lang="fr-FR" sz="1350" dirty="0"/>
              <a:t>(sinon)</a:t>
            </a:r>
            <a:endParaRPr lang="fr-FR" sz="1350" b="1" dirty="0"/>
          </a:p>
        </p:txBody>
      </p:sp>
      <p:cxnSp>
        <p:nvCxnSpPr>
          <p:cNvPr id="115" name="Connecteur : en arc 114"/>
          <p:cNvCxnSpPr>
            <a:stCxn id="98" idx="0"/>
            <a:endCxn id="120" idx="2"/>
          </p:cNvCxnSpPr>
          <p:nvPr/>
        </p:nvCxnSpPr>
        <p:spPr>
          <a:xfrm rot="16200000" flipV="1">
            <a:off x="3677536" y="4415701"/>
            <a:ext cx="429080" cy="29305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/>
          <p:cNvSpPr/>
          <p:nvPr/>
        </p:nvSpPr>
        <p:spPr>
          <a:xfrm>
            <a:off x="2980027" y="3857644"/>
            <a:ext cx="1531047" cy="49004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Jeu de tuiles</a:t>
            </a:r>
          </a:p>
        </p:txBody>
      </p:sp>
      <p:grpSp>
        <p:nvGrpSpPr>
          <p:cNvPr id="125" name="Groupe 124"/>
          <p:cNvGrpSpPr/>
          <p:nvPr/>
        </p:nvGrpSpPr>
        <p:grpSpPr>
          <a:xfrm>
            <a:off x="1474066" y="3923817"/>
            <a:ext cx="1516823" cy="300082"/>
            <a:chOff x="1867975" y="5342130"/>
            <a:chExt cx="2722736" cy="400108"/>
          </a:xfrm>
        </p:grpSpPr>
        <p:cxnSp>
          <p:nvCxnSpPr>
            <p:cNvPr id="126" name="Connecteur droit avec flèche 125"/>
            <p:cNvCxnSpPr/>
            <p:nvPr/>
          </p:nvCxnSpPr>
          <p:spPr>
            <a:xfrm>
              <a:off x="3575210" y="5600167"/>
              <a:ext cx="1015501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ZoneTexte 126"/>
            <p:cNvSpPr txBox="1"/>
            <p:nvPr/>
          </p:nvSpPr>
          <p:spPr>
            <a:xfrm>
              <a:off x="1867975" y="5342130"/>
              <a:ext cx="1893926" cy="40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/>
                <a:t>Jeu de tuiles</a:t>
              </a:r>
            </a:p>
          </p:txBody>
        </p:sp>
      </p:grpSp>
      <p:cxnSp>
        <p:nvCxnSpPr>
          <p:cNvPr id="128" name="Connecteur droit avec flèche 127"/>
          <p:cNvCxnSpPr>
            <a:endCxn id="129" idx="1"/>
          </p:cNvCxnSpPr>
          <p:nvPr/>
        </p:nvCxnSpPr>
        <p:spPr>
          <a:xfrm>
            <a:off x="4522698" y="4105830"/>
            <a:ext cx="813177" cy="11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ZoneTexte 128"/>
          <p:cNvSpPr txBox="1"/>
          <p:nvPr/>
        </p:nvSpPr>
        <p:spPr>
          <a:xfrm>
            <a:off x="5335875" y="3863453"/>
            <a:ext cx="12049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OUI </a:t>
            </a:r>
            <a:r>
              <a:rPr lang="fr-FR" sz="1350" dirty="0"/>
              <a:t>(jeu pave)</a:t>
            </a:r>
          </a:p>
          <a:p>
            <a:r>
              <a:rPr lang="fr-FR" sz="1350" b="1" dirty="0"/>
              <a:t>NON </a:t>
            </a:r>
            <a:r>
              <a:rPr lang="fr-FR" sz="1350" dirty="0"/>
              <a:t>(sinon)</a:t>
            </a:r>
            <a:endParaRPr lang="fr-FR" sz="1350" b="1" dirty="0"/>
          </a:p>
        </p:txBody>
      </p:sp>
    </p:spTree>
    <p:extLst>
      <p:ext uri="{BB962C8B-B14F-4D97-AF65-F5344CB8AC3E}">
        <p14:creationId xmlns:p14="http://schemas.microsoft.com/office/powerpoint/2010/main" val="233655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76" grpId="0" animBg="1"/>
      <p:bldP spid="85" grpId="0" animBg="1"/>
      <p:bldP spid="94" grpId="0" animBg="1"/>
      <p:bldP spid="98" grpId="0" animBg="1"/>
      <p:bldP spid="110" grpId="0"/>
      <p:bldP spid="120" grpId="0" animBg="1"/>
      <p:bldP spid="129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1371</TotalTime>
  <Words>562</Words>
  <Application>Microsoft Office PowerPoint</Application>
  <PresentationFormat>Affichage à l'écran (4:3)</PresentationFormat>
  <Paragraphs>145</Paragraphs>
  <Slides>14</Slides>
  <Notes>2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Agency FB</vt:lpstr>
      <vt:lpstr>Arial</vt:lpstr>
      <vt:lpstr>Calibri</vt:lpstr>
      <vt:lpstr>Wingdings</vt:lpstr>
      <vt:lpstr>Thème Office</vt:lpstr>
      <vt:lpstr>Présentation PowerPoint</vt:lpstr>
      <vt:lpstr>Pavages en folie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L’obsolescence programmée</dc:title>
  <dc:creator>martial blanchard</dc:creator>
  <cp:lastModifiedBy>leo.marche38@hotmail.fr</cp:lastModifiedBy>
  <cp:revision>130</cp:revision>
  <dcterms:modified xsi:type="dcterms:W3CDTF">2016-08-27T07:32:16Z</dcterms:modified>
</cp:coreProperties>
</file>